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70" r:id="rId13"/>
    <p:sldId id="271" r:id="rId14"/>
    <p:sldId id="268" r:id="rId15"/>
    <p:sldId id="269" r:id="rId16"/>
    <p:sldId id="265" r:id="rId17"/>
    <p:sldId id="272" r:id="rId18"/>
    <p:sldId id="275" r:id="rId19"/>
    <p:sldId id="276" r:id="rId20"/>
    <p:sldId id="277" r:id="rId21"/>
    <p:sldId id="273" r:id="rId22"/>
    <p:sldId id="274"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25.02.2025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25.02.2025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25.02.2025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25.02.2025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25.02.2025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25.02.2025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25.02.2025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25.02.2025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25.02.2025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25.02.2025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25.02.2025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25.02.2025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8" Type="http://schemas.openxmlformats.org/officeDocument/2006/relationships/image" Target="../media/image17.emf"/><Relationship Id="rId3" Type="http://schemas.openxmlformats.org/officeDocument/2006/relationships/image" Target="../media/image12.emf"/><Relationship Id="rId7" Type="http://schemas.openxmlformats.org/officeDocument/2006/relationships/image" Target="../media/image16.emf"/><Relationship Id="rId2" Type="http://schemas.openxmlformats.org/officeDocument/2006/relationships/image" Target="../media/image11.emf"/><Relationship Id="rId1" Type="http://schemas.openxmlformats.org/officeDocument/2006/relationships/slideLayout" Target="../slideLayouts/slideLayout2.xml"/><Relationship Id="rId6" Type="http://schemas.openxmlformats.org/officeDocument/2006/relationships/image" Target="../media/image15.emf"/><Relationship Id="rId5" Type="http://schemas.openxmlformats.org/officeDocument/2006/relationships/image" Target="../media/image14.emf"/><Relationship Id="rId10" Type="http://schemas.openxmlformats.org/officeDocument/2006/relationships/image" Target="../media/image10.emf"/><Relationship Id="rId4" Type="http://schemas.openxmlformats.org/officeDocument/2006/relationships/image" Target="../media/image13.emf"/><Relationship Id="rId9" Type="http://schemas.openxmlformats.org/officeDocument/2006/relationships/image" Target="../media/image18.emf"/></Relationships>
</file>

<file path=ppt/slides/_rels/slide11.xml.rels><?xml version="1.0" encoding="UTF-8" standalone="yes"?>
<Relationships xmlns="http://schemas.openxmlformats.org/package/2006/relationships"><Relationship Id="rId8" Type="http://schemas.openxmlformats.org/officeDocument/2006/relationships/image" Target="../media/image16.emf"/><Relationship Id="rId3" Type="http://schemas.openxmlformats.org/officeDocument/2006/relationships/image" Target="../media/image11.emf"/><Relationship Id="rId7" Type="http://schemas.openxmlformats.org/officeDocument/2006/relationships/image" Target="../media/image15.emf"/><Relationship Id="rId2" Type="http://schemas.openxmlformats.org/officeDocument/2006/relationships/image" Target="../media/image18.emf"/><Relationship Id="rId1" Type="http://schemas.openxmlformats.org/officeDocument/2006/relationships/slideLayout" Target="../slideLayouts/slideLayout2.xml"/><Relationship Id="rId6" Type="http://schemas.openxmlformats.org/officeDocument/2006/relationships/image" Target="../media/image14.emf"/><Relationship Id="rId5" Type="http://schemas.openxmlformats.org/officeDocument/2006/relationships/image" Target="../media/image13.emf"/><Relationship Id="rId10" Type="http://schemas.openxmlformats.org/officeDocument/2006/relationships/image" Target="../media/image10.emf"/><Relationship Id="rId4" Type="http://schemas.openxmlformats.org/officeDocument/2006/relationships/image" Target="../media/image12.emf"/><Relationship Id="rId9" Type="http://schemas.openxmlformats.org/officeDocument/2006/relationships/image" Target="../media/image17.emf"/></Relationships>
</file>

<file path=ppt/slides/_rels/slide12.xml.rels><?xml version="1.0" encoding="UTF-8" standalone="yes"?>
<Relationships xmlns="http://schemas.openxmlformats.org/package/2006/relationships"><Relationship Id="rId8" Type="http://schemas.openxmlformats.org/officeDocument/2006/relationships/image" Target="../media/image16.emf"/><Relationship Id="rId3" Type="http://schemas.openxmlformats.org/officeDocument/2006/relationships/image" Target="../media/image11.emf"/><Relationship Id="rId7" Type="http://schemas.openxmlformats.org/officeDocument/2006/relationships/image" Target="../media/image15.emf"/><Relationship Id="rId2" Type="http://schemas.openxmlformats.org/officeDocument/2006/relationships/image" Target="../media/image18.emf"/><Relationship Id="rId1" Type="http://schemas.openxmlformats.org/officeDocument/2006/relationships/slideLayout" Target="../slideLayouts/slideLayout2.xml"/><Relationship Id="rId6" Type="http://schemas.openxmlformats.org/officeDocument/2006/relationships/image" Target="../media/image14.emf"/><Relationship Id="rId5" Type="http://schemas.openxmlformats.org/officeDocument/2006/relationships/image" Target="../media/image13.emf"/><Relationship Id="rId10" Type="http://schemas.openxmlformats.org/officeDocument/2006/relationships/image" Target="../media/image10.emf"/><Relationship Id="rId4" Type="http://schemas.openxmlformats.org/officeDocument/2006/relationships/image" Target="../media/image12.emf"/><Relationship Id="rId9" Type="http://schemas.openxmlformats.org/officeDocument/2006/relationships/image" Target="../media/image17.emf"/></Relationships>
</file>

<file path=ppt/slides/_rels/slide13.xml.rels><?xml version="1.0" encoding="UTF-8" standalone="yes"?>
<Relationships xmlns="http://schemas.openxmlformats.org/package/2006/relationships"><Relationship Id="rId8" Type="http://schemas.openxmlformats.org/officeDocument/2006/relationships/image" Target="../media/image16.emf"/><Relationship Id="rId3" Type="http://schemas.openxmlformats.org/officeDocument/2006/relationships/image" Target="../media/image11.emf"/><Relationship Id="rId7" Type="http://schemas.openxmlformats.org/officeDocument/2006/relationships/image" Target="../media/image15.emf"/><Relationship Id="rId2" Type="http://schemas.openxmlformats.org/officeDocument/2006/relationships/image" Target="../media/image18.emf"/><Relationship Id="rId1" Type="http://schemas.openxmlformats.org/officeDocument/2006/relationships/slideLayout" Target="../slideLayouts/slideLayout2.xml"/><Relationship Id="rId6" Type="http://schemas.openxmlformats.org/officeDocument/2006/relationships/image" Target="../media/image14.emf"/><Relationship Id="rId5" Type="http://schemas.openxmlformats.org/officeDocument/2006/relationships/image" Target="../media/image13.emf"/><Relationship Id="rId10" Type="http://schemas.openxmlformats.org/officeDocument/2006/relationships/image" Target="../media/image10.emf"/><Relationship Id="rId4" Type="http://schemas.openxmlformats.org/officeDocument/2006/relationships/image" Target="../media/image12.emf"/><Relationship Id="rId9" Type="http://schemas.openxmlformats.org/officeDocument/2006/relationships/image" Target="../media/image17.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6.emf"/></Relationships>
</file>

<file path=ppt/slides/_rels/slide20.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 Id="rId6" Type="http://schemas.openxmlformats.org/officeDocument/2006/relationships/image" Target="../media/image8.emf"/><Relationship Id="rId5" Type="http://schemas.openxmlformats.org/officeDocument/2006/relationships/image" Target="../media/image23.emf"/><Relationship Id="rId4" Type="http://schemas.openxmlformats.org/officeDocument/2006/relationships/image" Target="../media/image22.emf"/></Relationships>
</file>

<file path=ppt/slides/_rels/slide21.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26.emf"/></Relationships>
</file>

<file path=ppt/slides/_rels/slide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0.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115616" y="332656"/>
            <a:ext cx="6624736" cy="1755626"/>
          </a:xfrm>
        </p:spPr>
        <p:txBody>
          <a:bodyPr>
            <a:normAutofit/>
          </a:bodyPr>
          <a:lstStyle/>
          <a:p>
            <a:r>
              <a:rPr lang="tr-TR" sz="2500">
                <a:latin typeface="Algerian" panose="04020705040A02060702" pitchFamily="82" charset="0"/>
              </a:rPr>
              <a:t>HACI ŞERAFETTİN IŞIK</a:t>
            </a:r>
            <a:br>
              <a:rPr lang="tr-TR" sz="2500" dirty="0">
                <a:latin typeface="Algerian" panose="04020705040A02060702" pitchFamily="82" charset="0"/>
              </a:rPr>
            </a:br>
            <a:r>
              <a:rPr lang="tr-TR" sz="2500">
                <a:latin typeface="Algerian" panose="04020705040A02060702" pitchFamily="82" charset="0"/>
              </a:rPr>
              <a:t> ANADOLU </a:t>
            </a:r>
            <a:r>
              <a:rPr lang="tr-TR" sz="2500" dirty="0">
                <a:latin typeface="Algerian" panose="04020705040A02060702" pitchFamily="82" charset="0"/>
              </a:rPr>
              <a:t>LİSESİ</a:t>
            </a:r>
            <a:endParaRPr lang="tr-TR" sz="2500" dirty="0"/>
          </a:p>
        </p:txBody>
      </p:sp>
      <p:pic>
        <p:nvPicPr>
          <p:cNvPr id="4" name="Resim 4">
            <a:extLst>
              <a:ext uri="{FF2B5EF4-FFF2-40B4-BE49-F238E27FC236}">
                <a16:creationId xmlns:a16="http://schemas.microsoft.com/office/drawing/2014/main" id="{442D2279-4729-443B-A0B8-6C49E92416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32656"/>
            <a:ext cx="1901810" cy="1775795"/>
          </a:xfrm>
          <a:prstGeom prst="rect">
            <a:avLst/>
          </a:prstGeom>
        </p:spPr>
      </p:pic>
      <p:pic>
        <p:nvPicPr>
          <p:cNvPr id="5" name="Resim 8">
            <a:extLst>
              <a:ext uri="{FF2B5EF4-FFF2-40B4-BE49-F238E27FC236}">
                <a16:creationId xmlns:a16="http://schemas.microsoft.com/office/drawing/2014/main" id="{144CA33C-18E9-43D1-BCEC-3A0FE81B51A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2241" y="1"/>
            <a:ext cx="2420888" cy="2420888"/>
          </a:xfrm>
          <a:prstGeom prst="rect">
            <a:avLst/>
          </a:prstGeom>
        </p:spPr>
      </p:pic>
      <p:pic>
        <p:nvPicPr>
          <p:cNvPr id="10" name="Resim 3"/>
          <p:cNvPicPr>
            <a:picLocks noChangeAspect="1"/>
          </p:cNvPicPr>
          <p:nvPr/>
        </p:nvPicPr>
        <p:blipFill>
          <a:blip r:embed="rId4" cstate="print"/>
          <a:stretch>
            <a:fillRect/>
          </a:stretch>
        </p:blipFill>
        <p:spPr>
          <a:xfrm>
            <a:off x="323528" y="2348880"/>
            <a:ext cx="8280920" cy="3587835"/>
          </a:xfrm>
          <a:prstGeom prst="rect">
            <a:avLst/>
          </a:prstGeom>
        </p:spPr>
      </p:pic>
      <p:sp>
        <p:nvSpPr>
          <p:cNvPr id="11" name="10 Dikdörtgen"/>
          <p:cNvSpPr/>
          <p:nvPr/>
        </p:nvSpPr>
        <p:spPr>
          <a:xfrm>
            <a:off x="611560" y="3212976"/>
            <a:ext cx="8064896" cy="163121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sz="10000" b="1" spc="50" dirty="0">
                <a:ln w="11430"/>
                <a:gradFill>
                  <a:gsLst>
                    <a:gs pos="25000">
                      <a:schemeClr val="accent2">
                        <a:satMod val="155000"/>
                      </a:schemeClr>
                    </a:gs>
                    <a:gs pos="100000">
                      <a:schemeClr val="accent2">
                        <a:shade val="45000"/>
                        <a:satMod val="165000"/>
                      </a:schemeClr>
                    </a:gs>
                  </a:gsLst>
                  <a:lin ang="5400000"/>
                </a:gradFill>
              </a:rPr>
              <a:t>ALAN SEÇİMİ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51520" y="404664"/>
            <a:ext cx="6192688" cy="954107"/>
          </a:xfrm>
          <a:prstGeom prst="rect">
            <a:avLst/>
          </a:prstGeom>
        </p:spPr>
        <p:txBody>
          <a:bodyPr wrap="square">
            <a:spAutoFit/>
          </a:bodyPr>
          <a:lstStyle/>
          <a:p>
            <a:pPr algn="ctr"/>
            <a:r>
              <a:rPr lang="tr-TR" sz="2800" b="1" dirty="0">
                <a:solidFill>
                  <a:srgbClr val="FF0000"/>
                </a:solidFill>
              </a:rPr>
              <a:t>SAYISAL ALANDAN </a:t>
            </a:r>
          </a:p>
          <a:p>
            <a:pPr algn="ctr"/>
            <a:r>
              <a:rPr lang="tr-TR" sz="2800" b="1" dirty="0">
                <a:solidFill>
                  <a:srgbClr val="FF0000"/>
                </a:solidFill>
              </a:rPr>
              <a:t>TERCİH EDEBİLECEKLERİ BÖLÜMLER</a:t>
            </a:r>
          </a:p>
        </p:txBody>
      </p:sp>
      <p:pic>
        <p:nvPicPr>
          <p:cNvPr id="5" name="Resim 4"/>
          <p:cNvPicPr>
            <a:picLocks noChangeAspect="1"/>
          </p:cNvPicPr>
          <p:nvPr/>
        </p:nvPicPr>
        <p:blipFill>
          <a:blip r:embed="rId2" cstate="print"/>
          <a:stretch>
            <a:fillRect/>
          </a:stretch>
        </p:blipFill>
        <p:spPr>
          <a:xfrm>
            <a:off x="827584" y="2636912"/>
            <a:ext cx="835193" cy="811776"/>
          </a:xfrm>
          <a:prstGeom prst="rect">
            <a:avLst/>
          </a:prstGeom>
        </p:spPr>
      </p:pic>
      <p:pic>
        <p:nvPicPr>
          <p:cNvPr id="6" name="Resim 5"/>
          <p:cNvPicPr>
            <a:picLocks noChangeAspect="1"/>
          </p:cNvPicPr>
          <p:nvPr/>
        </p:nvPicPr>
        <p:blipFill>
          <a:blip r:embed="rId3" cstate="print"/>
          <a:stretch>
            <a:fillRect/>
          </a:stretch>
        </p:blipFill>
        <p:spPr>
          <a:xfrm>
            <a:off x="755576" y="3861048"/>
            <a:ext cx="835193" cy="819435"/>
          </a:xfrm>
          <a:prstGeom prst="rect">
            <a:avLst/>
          </a:prstGeom>
        </p:spPr>
      </p:pic>
      <p:pic>
        <p:nvPicPr>
          <p:cNvPr id="7" name="Resim 6"/>
          <p:cNvPicPr>
            <a:picLocks noChangeAspect="1"/>
          </p:cNvPicPr>
          <p:nvPr/>
        </p:nvPicPr>
        <p:blipFill>
          <a:blip r:embed="rId4" cstate="print"/>
          <a:stretch>
            <a:fillRect/>
          </a:stretch>
        </p:blipFill>
        <p:spPr>
          <a:xfrm>
            <a:off x="683568" y="5157192"/>
            <a:ext cx="835193" cy="811776"/>
          </a:xfrm>
          <a:prstGeom prst="rect">
            <a:avLst/>
          </a:prstGeom>
        </p:spPr>
      </p:pic>
      <p:pic>
        <p:nvPicPr>
          <p:cNvPr id="8" name="Resim 7"/>
          <p:cNvPicPr>
            <a:picLocks noChangeAspect="1"/>
          </p:cNvPicPr>
          <p:nvPr/>
        </p:nvPicPr>
        <p:blipFill>
          <a:blip r:embed="rId5" cstate="print"/>
          <a:stretch>
            <a:fillRect/>
          </a:stretch>
        </p:blipFill>
        <p:spPr>
          <a:xfrm>
            <a:off x="5541815" y="1487548"/>
            <a:ext cx="879772" cy="847188"/>
          </a:xfrm>
          <a:prstGeom prst="rect">
            <a:avLst/>
          </a:prstGeom>
        </p:spPr>
      </p:pic>
      <p:pic>
        <p:nvPicPr>
          <p:cNvPr id="9" name="Resim 9"/>
          <p:cNvPicPr>
            <a:picLocks noChangeAspect="1"/>
          </p:cNvPicPr>
          <p:nvPr/>
        </p:nvPicPr>
        <p:blipFill>
          <a:blip r:embed="rId6" cstate="print"/>
          <a:stretch>
            <a:fillRect/>
          </a:stretch>
        </p:blipFill>
        <p:spPr>
          <a:xfrm>
            <a:off x="5541815" y="2617034"/>
            <a:ext cx="908572" cy="814448"/>
          </a:xfrm>
          <a:prstGeom prst="rect">
            <a:avLst/>
          </a:prstGeom>
        </p:spPr>
      </p:pic>
      <p:pic>
        <p:nvPicPr>
          <p:cNvPr id="10" name="Resim 10"/>
          <p:cNvPicPr>
            <a:picLocks noChangeAspect="1"/>
          </p:cNvPicPr>
          <p:nvPr/>
        </p:nvPicPr>
        <p:blipFill>
          <a:blip r:embed="rId7" cstate="print"/>
          <a:stretch>
            <a:fillRect/>
          </a:stretch>
        </p:blipFill>
        <p:spPr>
          <a:xfrm>
            <a:off x="5541815" y="3738861"/>
            <a:ext cx="908572" cy="814446"/>
          </a:xfrm>
          <a:prstGeom prst="rect">
            <a:avLst/>
          </a:prstGeom>
        </p:spPr>
      </p:pic>
      <p:pic>
        <p:nvPicPr>
          <p:cNvPr id="11" name="Resim 11"/>
          <p:cNvPicPr>
            <a:picLocks noChangeAspect="1"/>
          </p:cNvPicPr>
          <p:nvPr/>
        </p:nvPicPr>
        <p:blipFill>
          <a:blip r:embed="rId8" cstate="print"/>
          <a:stretch>
            <a:fillRect/>
          </a:stretch>
        </p:blipFill>
        <p:spPr>
          <a:xfrm>
            <a:off x="5541815" y="5051227"/>
            <a:ext cx="879773" cy="811776"/>
          </a:xfrm>
          <a:prstGeom prst="rect">
            <a:avLst/>
          </a:prstGeom>
        </p:spPr>
      </p:pic>
      <p:pic>
        <p:nvPicPr>
          <p:cNvPr id="12" name="Resim 2"/>
          <p:cNvPicPr>
            <a:picLocks noChangeAspect="1"/>
          </p:cNvPicPr>
          <p:nvPr/>
        </p:nvPicPr>
        <p:blipFill>
          <a:blip r:embed="rId9" cstate="print"/>
          <a:stretch>
            <a:fillRect/>
          </a:stretch>
        </p:blipFill>
        <p:spPr>
          <a:xfrm>
            <a:off x="755576" y="1556792"/>
            <a:ext cx="835193" cy="819435"/>
          </a:xfrm>
          <a:prstGeom prst="rect">
            <a:avLst/>
          </a:prstGeom>
        </p:spPr>
      </p:pic>
      <p:sp>
        <p:nvSpPr>
          <p:cNvPr id="13" name="Metin kutusu 12"/>
          <p:cNvSpPr txBox="1"/>
          <p:nvPr/>
        </p:nvSpPr>
        <p:spPr>
          <a:xfrm>
            <a:off x="1763688" y="1700808"/>
            <a:ext cx="1627632" cy="523220"/>
          </a:xfrm>
          <a:prstGeom prst="rect">
            <a:avLst/>
          </a:prstGeom>
          <a:noFill/>
        </p:spPr>
        <p:txBody>
          <a:bodyPr wrap="square" rtlCol="0">
            <a:spAutoFit/>
          </a:bodyPr>
          <a:lstStyle/>
          <a:p>
            <a:r>
              <a:rPr lang="tr-TR" sz="2800" b="1" dirty="0"/>
              <a:t>TIP</a:t>
            </a:r>
          </a:p>
        </p:txBody>
      </p:sp>
      <p:sp>
        <p:nvSpPr>
          <p:cNvPr id="14" name="Metin kutusu 16"/>
          <p:cNvSpPr txBox="1"/>
          <p:nvPr/>
        </p:nvSpPr>
        <p:spPr>
          <a:xfrm>
            <a:off x="1763688" y="2789889"/>
            <a:ext cx="2412818" cy="523220"/>
          </a:xfrm>
          <a:prstGeom prst="rect">
            <a:avLst/>
          </a:prstGeom>
          <a:noFill/>
        </p:spPr>
        <p:txBody>
          <a:bodyPr wrap="square" rtlCol="0">
            <a:spAutoFit/>
          </a:bodyPr>
          <a:lstStyle/>
          <a:p>
            <a:r>
              <a:rPr lang="tr-TR" sz="2800" b="1" dirty="0"/>
              <a:t>DİŞ HEKİMLİĞİ</a:t>
            </a:r>
          </a:p>
        </p:txBody>
      </p:sp>
      <p:sp>
        <p:nvSpPr>
          <p:cNvPr id="15" name="Metin kutusu 17"/>
          <p:cNvSpPr txBox="1"/>
          <p:nvPr/>
        </p:nvSpPr>
        <p:spPr>
          <a:xfrm>
            <a:off x="1763688" y="3872378"/>
            <a:ext cx="2412818" cy="523220"/>
          </a:xfrm>
          <a:prstGeom prst="rect">
            <a:avLst/>
          </a:prstGeom>
          <a:noFill/>
        </p:spPr>
        <p:txBody>
          <a:bodyPr wrap="square" rtlCol="0">
            <a:spAutoFit/>
          </a:bodyPr>
          <a:lstStyle/>
          <a:p>
            <a:r>
              <a:rPr lang="tr-TR" sz="2800" b="1" dirty="0"/>
              <a:t>MÜHENDİSLİK</a:t>
            </a:r>
          </a:p>
        </p:txBody>
      </p:sp>
      <p:sp>
        <p:nvSpPr>
          <p:cNvPr id="16" name="Metin kutusu 18"/>
          <p:cNvSpPr txBox="1"/>
          <p:nvPr/>
        </p:nvSpPr>
        <p:spPr>
          <a:xfrm>
            <a:off x="1774030" y="5260658"/>
            <a:ext cx="2412818" cy="523220"/>
          </a:xfrm>
          <a:prstGeom prst="rect">
            <a:avLst/>
          </a:prstGeom>
          <a:noFill/>
        </p:spPr>
        <p:txBody>
          <a:bodyPr wrap="square" rtlCol="0">
            <a:spAutoFit/>
          </a:bodyPr>
          <a:lstStyle/>
          <a:p>
            <a:r>
              <a:rPr lang="tr-TR" sz="2800" b="1" dirty="0"/>
              <a:t>ECZACILIK</a:t>
            </a:r>
          </a:p>
        </p:txBody>
      </p:sp>
      <p:sp>
        <p:nvSpPr>
          <p:cNvPr id="17" name="Metin kutusu 19"/>
          <p:cNvSpPr txBox="1"/>
          <p:nvPr/>
        </p:nvSpPr>
        <p:spPr>
          <a:xfrm>
            <a:off x="6520690" y="1700808"/>
            <a:ext cx="2412818" cy="523220"/>
          </a:xfrm>
          <a:prstGeom prst="rect">
            <a:avLst/>
          </a:prstGeom>
          <a:noFill/>
        </p:spPr>
        <p:txBody>
          <a:bodyPr wrap="square" rtlCol="0">
            <a:spAutoFit/>
          </a:bodyPr>
          <a:lstStyle/>
          <a:p>
            <a:r>
              <a:rPr lang="tr-TR" sz="2800" b="1" dirty="0"/>
              <a:t>MATEMATİK</a:t>
            </a:r>
          </a:p>
        </p:txBody>
      </p:sp>
      <p:sp>
        <p:nvSpPr>
          <p:cNvPr id="18" name="Metin kutusu 20"/>
          <p:cNvSpPr txBox="1"/>
          <p:nvPr/>
        </p:nvSpPr>
        <p:spPr>
          <a:xfrm>
            <a:off x="6520690" y="2680383"/>
            <a:ext cx="2412818" cy="954107"/>
          </a:xfrm>
          <a:prstGeom prst="rect">
            <a:avLst/>
          </a:prstGeom>
          <a:noFill/>
        </p:spPr>
        <p:txBody>
          <a:bodyPr wrap="square" rtlCol="0">
            <a:spAutoFit/>
          </a:bodyPr>
          <a:lstStyle/>
          <a:p>
            <a:r>
              <a:rPr lang="tr-TR" sz="2800" b="1" dirty="0"/>
              <a:t>FİZİK TEDAVİ VE REHABİL.</a:t>
            </a:r>
          </a:p>
        </p:txBody>
      </p:sp>
      <p:sp>
        <p:nvSpPr>
          <p:cNvPr id="19" name="Metin kutusu 21"/>
          <p:cNvSpPr txBox="1"/>
          <p:nvPr/>
        </p:nvSpPr>
        <p:spPr>
          <a:xfrm>
            <a:off x="6508067" y="3872378"/>
            <a:ext cx="2412818" cy="954107"/>
          </a:xfrm>
          <a:prstGeom prst="rect">
            <a:avLst/>
          </a:prstGeom>
          <a:noFill/>
        </p:spPr>
        <p:txBody>
          <a:bodyPr wrap="square" rtlCol="0">
            <a:spAutoFit/>
          </a:bodyPr>
          <a:lstStyle/>
          <a:p>
            <a:r>
              <a:rPr lang="tr-TR" sz="2800" b="1" dirty="0"/>
              <a:t>DİL KONUŞMA TERAPİSİ</a:t>
            </a:r>
          </a:p>
        </p:txBody>
      </p:sp>
      <p:sp>
        <p:nvSpPr>
          <p:cNvPr id="20" name="Metin kutusu 23"/>
          <p:cNvSpPr txBox="1"/>
          <p:nvPr/>
        </p:nvSpPr>
        <p:spPr>
          <a:xfrm>
            <a:off x="6508067" y="5246127"/>
            <a:ext cx="2412818" cy="523220"/>
          </a:xfrm>
          <a:prstGeom prst="rect">
            <a:avLst/>
          </a:prstGeom>
          <a:noFill/>
        </p:spPr>
        <p:txBody>
          <a:bodyPr wrap="square" rtlCol="0">
            <a:spAutoFit/>
          </a:bodyPr>
          <a:lstStyle/>
          <a:p>
            <a:r>
              <a:rPr lang="tr-TR" sz="2800" b="1" dirty="0"/>
              <a:t>HEMŞİRELİK</a:t>
            </a:r>
          </a:p>
        </p:txBody>
      </p:sp>
      <p:pic>
        <p:nvPicPr>
          <p:cNvPr id="21" name="Resim 3"/>
          <p:cNvPicPr>
            <a:picLocks noChangeAspect="1"/>
          </p:cNvPicPr>
          <p:nvPr/>
        </p:nvPicPr>
        <p:blipFill>
          <a:blip r:embed="rId10" cstate="print"/>
          <a:stretch>
            <a:fillRect/>
          </a:stretch>
        </p:blipFill>
        <p:spPr>
          <a:xfrm>
            <a:off x="7340717" y="0"/>
            <a:ext cx="1803283" cy="1556792"/>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2"/>
          <p:cNvPicPr>
            <a:picLocks noChangeAspect="1"/>
          </p:cNvPicPr>
          <p:nvPr/>
        </p:nvPicPr>
        <p:blipFill>
          <a:blip r:embed="rId2" cstate="print"/>
          <a:stretch>
            <a:fillRect/>
          </a:stretch>
        </p:blipFill>
        <p:spPr>
          <a:xfrm>
            <a:off x="683568" y="1628800"/>
            <a:ext cx="835193" cy="819435"/>
          </a:xfrm>
          <a:prstGeom prst="rect">
            <a:avLst/>
          </a:prstGeom>
        </p:spPr>
      </p:pic>
      <p:pic>
        <p:nvPicPr>
          <p:cNvPr id="5" name="Resim 4"/>
          <p:cNvPicPr>
            <a:picLocks noChangeAspect="1"/>
          </p:cNvPicPr>
          <p:nvPr/>
        </p:nvPicPr>
        <p:blipFill>
          <a:blip r:embed="rId3" cstate="print"/>
          <a:stretch>
            <a:fillRect/>
          </a:stretch>
        </p:blipFill>
        <p:spPr>
          <a:xfrm>
            <a:off x="683568" y="2758286"/>
            <a:ext cx="835193" cy="811776"/>
          </a:xfrm>
          <a:prstGeom prst="rect">
            <a:avLst/>
          </a:prstGeom>
        </p:spPr>
      </p:pic>
      <p:pic>
        <p:nvPicPr>
          <p:cNvPr id="6" name="Resim 5"/>
          <p:cNvPicPr>
            <a:picLocks noChangeAspect="1"/>
          </p:cNvPicPr>
          <p:nvPr/>
        </p:nvPicPr>
        <p:blipFill>
          <a:blip r:embed="rId4" cstate="print"/>
          <a:stretch>
            <a:fillRect/>
          </a:stretch>
        </p:blipFill>
        <p:spPr>
          <a:xfrm>
            <a:off x="683568" y="3880113"/>
            <a:ext cx="835193" cy="819435"/>
          </a:xfrm>
          <a:prstGeom prst="rect">
            <a:avLst/>
          </a:prstGeom>
        </p:spPr>
      </p:pic>
      <p:pic>
        <p:nvPicPr>
          <p:cNvPr id="7" name="Resim 6"/>
          <p:cNvPicPr>
            <a:picLocks noChangeAspect="1"/>
          </p:cNvPicPr>
          <p:nvPr/>
        </p:nvPicPr>
        <p:blipFill>
          <a:blip r:embed="rId5" cstate="print"/>
          <a:stretch>
            <a:fillRect/>
          </a:stretch>
        </p:blipFill>
        <p:spPr>
          <a:xfrm>
            <a:off x="683568" y="5192479"/>
            <a:ext cx="835193" cy="811776"/>
          </a:xfrm>
          <a:prstGeom prst="rect">
            <a:avLst/>
          </a:prstGeom>
        </p:spPr>
      </p:pic>
      <p:pic>
        <p:nvPicPr>
          <p:cNvPr id="8" name="Resim 7"/>
          <p:cNvPicPr>
            <a:picLocks noChangeAspect="1"/>
          </p:cNvPicPr>
          <p:nvPr/>
        </p:nvPicPr>
        <p:blipFill>
          <a:blip r:embed="rId6" cstate="print"/>
          <a:stretch>
            <a:fillRect/>
          </a:stretch>
        </p:blipFill>
        <p:spPr>
          <a:xfrm>
            <a:off x="5246278" y="1628800"/>
            <a:ext cx="879772" cy="847188"/>
          </a:xfrm>
          <a:prstGeom prst="rect">
            <a:avLst/>
          </a:prstGeom>
        </p:spPr>
      </p:pic>
      <p:pic>
        <p:nvPicPr>
          <p:cNvPr id="9" name="Resim 9"/>
          <p:cNvPicPr>
            <a:picLocks noChangeAspect="1"/>
          </p:cNvPicPr>
          <p:nvPr/>
        </p:nvPicPr>
        <p:blipFill>
          <a:blip r:embed="rId7" cstate="print"/>
          <a:stretch>
            <a:fillRect/>
          </a:stretch>
        </p:blipFill>
        <p:spPr>
          <a:xfrm>
            <a:off x="5246278" y="2758286"/>
            <a:ext cx="908572" cy="814448"/>
          </a:xfrm>
          <a:prstGeom prst="rect">
            <a:avLst/>
          </a:prstGeom>
        </p:spPr>
      </p:pic>
      <p:pic>
        <p:nvPicPr>
          <p:cNvPr id="10" name="Resim 10"/>
          <p:cNvPicPr>
            <a:picLocks noChangeAspect="1"/>
          </p:cNvPicPr>
          <p:nvPr/>
        </p:nvPicPr>
        <p:blipFill>
          <a:blip r:embed="rId8" cstate="print"/>
          <a:stretch>
            <a:fillRect/>
          </a:stretch>
        </p:blipFill>
        <p:spPr>
          <a:xfrm>
            <a:off x="5246278" y="3880113"/>
            <a:ext cx="908572" cy="814446"/>
          </a:xfrm>
          <a:prstGeom prst="rect">
            <a:avLst/>
          </a:prstGeom>
        </p:spPr>
      </p:pic>
      <p:pic>
        <p:nvPicPr>
          <p:cNvPr id="11" name="Resim 11"/>
          <p:cNvPicPr>
            <a:picLocks noChangeAspect="1"/>
          </p:cNvPicPr>
          <p:nvPr/>
        </p:nvPicPr>
        <p:blipFill>
          <a:blip r:embed="rId9" cstate="print"/>
          <a:stretch>
            <a:fillRect/>
          </a:stretch>
        </p:blipFill>
        <p:spPr>
          <a:xfrm>
            <a:off x="5364088" y="5013176"/>
            <a:ext cx="879773" cy="811776"/>
          </a:xfrm>
          <a:prstGeom prst="rect">
            <a:avLst/>
          </a:prstGeom>
        </p:spPr>
      </p:pic>
      <p:sp>
        <p:nvSpPr>
          <p:cNvPr id="12" name="11 Dikdörtgen"/>
          <p:cNvSpPr/>
          <p:nvPr/>
        </p:nvSpPr>
        <p:spPr>
          <a:xfrm>
            <a:off x="467544" y="404664"/>
            <a:ext cx="4896544" cy="830997"/>
          </a:xfrm>
          <a:prstGeom prst="rect">
            <a:avLst/>
          </a:prstGeom>
        </p:spPr>
        <p:txBody>
          <a:bodyPr wrap="square">
            <a:spAutoFit/>
          </a:bodyPr>
          <a:lstStyle/>
          <a:p>
            <a:pPr algn="ctr"/>
            <a:r>
              <a:rPr lang="tr-TR" sz="2400" b="1" dirty="0">
                <a:solidFill>
                  <a:srgbClr val="FF0000"/>
                </a:solidFill>
              </a:rPr>
              <a:t>EŞİT AĞIRLIK ALANINDAN</a:t>
            </a:r>
          </a:p>
          <a:p>
            <a:pPr algn="ctr"/>
            <a:r>
              <a:rPr lang="tr-TR" sz="2400" b="1" dirty="0">
                <a:solidFill>
                  <a:srgbClr val="FF0000"/>
                </a:solidFill>
              </a:rPr>
              <a:t> TERCİH EDEBİLECEKLERİ BÖLÜMLER</a:t>
            </a:r>
          </a:p>
        </p:txBody>
      </p:sp>
      <p:pic>
        <p:nvPicPr>
          <p:cNvPr id="13" name="Resim 3"/>
          <p:cNvPicPr>
            <a:picLocks noChangeAspect="1"/>
          </p:cNvPicPr>
          <p:nvPr/>
        </p:nvPicPr>
        <p:blipFill>
          <a:blip r:embed="rId10" cstate="print"/>
          <a:stretch>
            <a:fillRect/>
          </a:stretch>
        </p:blipFill>
        <p:spPr>
          <a:xfrm>
            <a:off x="7340717" y="0"/>
            <a:ext cx="1803283" cy="1556792"/>
          </a:xfrm>
          <a:prstGeom prst="rect">
            <a:avLst/>
          </a:prstGeom>
        </p:spPr>
      </p:pic>
      <p:sp>
        <p:nvSpPr>
          <p:cNvPr id="14" name="Metin kutusu 12"/>
          <p:cNvSpPr txBox="1"/>
          <p:nvPr/>
        </p:nvSpPr>
        <p:spPr>
          <a:xfrm>
            <a:off x="1718428" y="1700808"/>
            <a:ext cx="1627632" cy="523220"/>
          </a:xfrm>
          <a:prstGeom prst="rect">
            <a:avLst/>
          </a:prstGeom>
          <a:noFill/>
        </p:spPr>
        <p:txBody>
          <a:bodyPr wrap="square" rtlCol="0">
            <a:spAutoFit/>
          </a:bodyPr>
          <a:lstStyle/>
          <a:p>
            <a:r>
              <a:rPr lang="tr-TR" sz="2800" b="1" dirty="0"/>
              <a:t>HUKUK</a:t>
            </a:r>
          </a:p>
        </p:txBody>
      </p:sp>
      <p:sp>
        <p:nvSpPr>
          <p:cNvPr id="15" name="Metin kutusu 16"/>
          <p:cNvSpPr txBox="1"/>
          <p:nvPr/>
        </p:nvSpPr>
        <p:spPr>
          <a:xfrm>
            <a:off x="1718428" y="2789889"/>
            <a:ext cx="2412818" cy="523220"/>
          </a:xfrm>
          <a:prstGeom prst="rect">
            <a:avLst/>
          </a:prstGeom>
          <a:noFill/>
        </p:spPr>
        <p:txBody>
          <a:bodyPr wrap="square" rtlCol="0">
            <a:spAutoFit/>
          </a:bodyPr>
          <a:lstStyle/>
          <a:p>
            <a:r>
              <a:rPr lang="tr-TR" sz="2800" b="1" dirty="0"/>
              <a:t>PSİKOLOJİ</a:t>
            </a:r>
          </a:p>
        </p:txBody>
      </p:sp>
      <p:sp>
        <p:nvSpPr>
          <p:cNvPr id="16" name="Metin kutusu 17"/>
          <p:cNvSpPr txBox="1"/>
          <p:nvPr/>
        </p:nvSpPr>
        <p:spPr>
          <a:xfrm>
            <a:off x="1718428" y="3872378"/>
            <a:ext cx="2412818" cy="523220"/>
          </a:xfrm>
          <a:prstGeom prst="rect">
            <a:avLst/>
          </a:prstGeom>
          <a:noFill/>
        </p:spPr>
        <p:txBody>
          <a:bodyPr wrap="square" rtlCol="0">
            <a:spAutoFit/>
          </a:bodyPr>
          <a:lstStyle/>
          <a:p>
            <a:r>
              <a:rPr lang="tr-TR" sz="2800" b="1" dirty="0"/>
              <a:t>PDR</a:t>
            </a:r>
          </a:p>
        </p:txBody>
      </p:sp>
      <p:sp>
        <p:nvSpPr>
          <p:cNvPr id="17" name="Metin kutusu 18"/>
          <p:cNvSpPr txBox="1"/>
          <p:nvPr/>
        </p:nvSpPr>
        <p:spPr>
          <a:xfrm>
            <a:off x="1728770" y="5260658"/>
            <a:ext cx="3580086" cy="523220"/>
          </a:xfrm>
          <a:prstGeom prst="rect">
            <a:avLst/>
          </a:prstGeom>
          <a:noFill/>
        </p:spPr>
        <p:txBody>
          <a:bodyPr wrap="square" rtlCol="0">
            <a:spAutoFit/>
          </a:bodyPr>
          <a:lstStyle/>
          <a:p>
            <a:r>
              <a:rPr lang="tr-TR" sz="2800" b="1" dirty="0"/>
              <a:t>SINIF ÖĞRETMENLİĞİ</a:t>
            </a:r>
          </a:p>
        </p:txBody>
      </p:sp>
      <p:sp>
        <p:nvSpPr>
          <p:cNvPr id="18" name="Metin kutusu 19"/>
          <p:cNvSpPr txBox="1"/>
          <p:nvPr/>
        </p:nvSpPr>
        <p:spPr>
          <a:xfrm>
            <a:off x="6365702" y="1682520"/>
            <a:ext cx="2778298" cy="523220"/>
          </a:xfrm>
          <a:prstGeom prst="rect">
            <a:avLst/>
          </a:prstGeom>
          <a:noFill/>
        </p:spPr>
        <p:txBody>
          <a:bodyPr wrap="square" rtlCol="0">
            <a:spAutoFit/>
          </a:bodyPr>
          <a:lstStyle/>
          <a:p>
            <a:r>
              <a:rPr lang="tr-TR" sz="2800" b="1" dirty="0"/>
              <a:t>ÇOCUK GELİŞİMİ</a:t>
            </a:r>
          </a:p>
        </p:txBody>
      </p:sp>
      <p:sp>
        <p:nvSpPr>
          <p:cNvPr id="19" name="Metin kutusu 20"/>
          <p:cNvSpPr txBox="1"/>
          <p:nvPr/>
        </p:nvSpPr>
        <p:spPr>
          <a:xfrm>
            <a:off x="6365702" y="2755339"/>
            <a:ext cx="2778298" cy="523220"/>
          </a:xfrm>
          <a:prstGeom prst="rect">
            <a:avLst/>
          </a:prstGeom>
          <a:noFill/>
        </p:spPr>
        <p:txBody>
          <a:bodyPr wrap="square" rtlCol="0">
            <a:spAutoFit/>
          </a:bodyPr>
          <a:lstStyle/>
          <a:p>
            <a:r>
              <a:rPr lang="tr-TR" sz="2800" b="1" dirty="0"/>
              <a:t>KAMU YÖNETİMİ</a:t>
            </a:r>
          </a:p>
        </p:txBody>
      </p:sp>
      <p:sp>
        <p:nvSpPr>
          <p:cNvPr id="20" name="Metin kutusu 21"/>
          <p:cNvSpPr txBox="1"/>
          <p:nvPr/>
        </p:nvSpPr>
        <p:spPr>
          <a:xfrm>
            <a:off x="6462807" y="3872378"/>
            <a:ext cx="2412818" cy="523220"/>
          </a:xfrm>
          <a:prstGeom prst="rect">
            <a:avLst/>
          </a:prstGeom>
          <a:noFill/>
        </p:spPr>
        <p:txBody>
          <a:bodyPr wrap="square" rtlCol="0">
            <a:spAutoFit/>
          </a:bodyPr>
          <a:lstStyle/>
          <a:p>
            <a:r>
              <a:rPr lang="tr-TR" sz="2800" b="1" dirty="0"/>
              <a:t>İKTİSAT</a:t>
            </a:r>
          </a:p>
        </p:txBody>
      </p:sp>
      <p:sp>
        <p:nvSpPr>
          <p:cNvPr id="21" name="Metin kutusu 23"/>
          <p:cNvSpPr txBox="1"/>
          <p:nvPr/>
        </p:nvSpPr>
        <p:spPr>
          <a:xfrm>
            <a:off x="6444208" y="5157192"/>
            <a:ext cx="2412818" cy="523220"/>
          </a:xfrm>
          <a:prstGeom prst="rect">
            <a:avLst/>
          </a:prstGeom>
          <a:noFill/>
        </p:spPr>
        <p:txBody>
          <a:bodyPr wrap="square" rtlCol="0">
            <a:spAutoFit/>
          </a:bodyPr>
          <a:lstStyle/>
          <a:p>
            <a:r>
              <a:rPr lang="tr-TR" sz="2800" b="1" dirty="0"/>
              <a:t>İŞLETME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2"/>
          <p:cNvPicPr>
            <a:picLocks noChangeAspect="1"/>
          </p:cNvPicPr>
          <p:nvPr/>
        </p:nvPicPr>
        <p:blipFill>
          <a:blip r:embed="rId2" cstate="print"/>
          <a:stretch>
            <a:fillRect/>
          </a:stretch>
        </p:blipFill>
        <p:spPr>
          <a:xfrm>
            <a:off x="683568" y="1628800"/>
            <a:ext cx="835193" cy="819435"/>
          </a:xfrm>
          <a:prstGeom prst="rect">
            <a:avLst/>
          </a:prstGeom>
        </p:spPr>
      </p:pic>
      <p:pic>
        <p:nvPicPr>
          <p:cNvPr id="5" name="Resim 4"/>
          <p:cNvPicPr>
            <a:picLocks noChangeAspect="1"/>
          </p:cNvPicPr>
          <p:nvPr/>
        </p:nvPicPr>
        <p:blipFill>
          <a:blip r:embed="rId3" cstate="print"/>
          <a:stretch>
            <a:fillRect/>
          </a:stretch>
        </p:blipFill>
        <p:spPr>
          <a:xfrm>
            <a:off x="683568" y="2758286"/>
            <a:ext cx="835193" cy="811776"/>
          </a:xfrm>
          <a:prstGeom prst="rect">
            <a:avLst/>
          </a:prstGeom>
        </p:spPr>
      </p:pic>
      <p:pic>
        <p:nvPicPr>
          <p:cNvPr id="6" name="Resim 5"/>
          <p:cNvPicPr>
            <a:picLocks noChangeAspect="1"/>
          </p:cNvPicPr>
          <p:nvPr/>
        </p:nvPicPr>
        <p:blipFill>
          <a:blip r:embed="rId4" cstate="print"/>
          <a:stretch>
            <a:fillRect/>
          </a:stretch>
        </p:blipFill>
        <p:spPr>
          <a:xfrm>
            <a:off x="683568" y="3880113"/>
            <a:ext cx="835193" cy="819435"/>
          </a:xfrm>
          <a:prstGeom prst="rect">
            <a:avLst/>
          </a:prstGeom>
        </p:spPr>
      </p:pic>
      <p:pic>
        <p:nvPicPr>
          <p:cNvPr id="7" name="Resim 6"/>
          <p:cNvPicPr>
            <a:picLocks noChangeAspect="1"/>
          </p:cNvPicPr>
          <p:nvPr/>
        </p:nvPicPr>
        <p:blipFill>
          <a:blip r:embed="rId5" cstate="print"/>
          <a:stretch>
            <a:fillRect/>
          </a:stretch>
        </p:blipFill>
        <p:spPr>
          <a:xfrm>
            <a:off x="683568" y="5192479"/>
            <a:ext cx="835193" cy="811776"/>
          </a:xfrm>
          <a:prstGeom prst="rect">
            <a:avLst/>
          </a:prstGeom>
        </p:spPr>
      </p:pic>
      <p:pic>
        <p:nvPicPr>
          <p:cNvPr id="8" name="Resim 7"/>
          <p:cNvPicPr>
            <a:picLocks noChangeAspect="1"/>
          </p:cNvPicPr>
          <p:nvPr/>
        </p:nvPicPr>
        <p:blipFill>
          <a:blip r:embed="rId6" cstate="print"/>
          <a:stretch>
            <a:fillRect/>
          </a:stretch>
        </p:blipFill>
        <p:spPr>
          <a:xfrm>
            <a:off x="4572000" y="1700808"/>
            <a:ext cx="879772" cy="847188"/>
          </a:xfrm>
          <a:prstGeom prst="rect">
            <a:avLst/>
          </a:prstGeom>
        </p:spPr>
      </p:pic>
      <p:pic>
        <p:nvPicPr>
          <p:cNvPr id="9" name="Resim 9"/>
          <p:cNvPicPr>
            <a:picLocks noChangeAspect="1"/>
          </p:cNvPicPr>
          <p:nvPr/>
        </p:nvPicPr>
        <p:blipFill>
          <a:blip r:embed="rId7" cstate="print"/>
          <a:stretch>
            <a:fillRect/>
          </a:stretch>
        </p:blipFill>
        <p:spPr>
          <a:xfrm>
            <a:off x="4644008" y="2924944"/>
            <a:ext cx="908572" cy="814448"/>
          </a:xfrm>
          <a:prstGeom prst="rect">
            <a:avLst/>
          </a:prstGeom>
        </p:spPr>
      </p:pic>
      <p:pic>
        <p:nvPicPr>
          <p:cNvPr id="10" name="Resim 10"/>
          <p:cNvPicPr>
            <a:picLocks noChangeAspect="1"/>
          </p:cNvPicPr>
          <p:nvPr/>
        </p:nvPicPr>
        <p:blipFill>
          <a:blip r:embed="rId8" cstate="print"/>
          <a:stretch>
            <a:fillRect/>
          </a:stretch>
        </p:blipFill>
        <p:spPr>
          <a:xfrm>
            <a:off x="4716016" y="4005064"/>
            <a:ext cx="908572" cy="814446"/>
          </a:xfrm>
          <a:prstGeom prst="rect">
            <a:avLst/>
          </a:prstGeom>
        </p:spPr>
      </p:pic>
      <p:pic>
        <p:nvPicPr>
          <p:cNvPr id="11" name="Resim 11"/>
          <p:cNvPicPr>
            <a:picLocks noChangeAspect="1"/>
          </p:cNvPicPr>
          <p:nvPr/>
        </p:nvPicPr>
        <p:blipFill>
          <a:blip r:embed="rId9" cstate="print"/>
          <a:stretch>
            <a:fillRect/>
          </a:stretch>
        </p:blipFill>
        <p:spPr>
          <a:xfrm>
            <a:off x="4644008" y="5157192"/>
            <a:ext cx="879773" cy="811776"/>
          </a:xfrm>
          <a:prstGeom prst="rect">
            <a:avLst/>
          </a:prstGeom>
        </p:spPr>
      </p:pic>
      <p:sp>
        <p:nvSpPr>
          <p:cNvPr id="12" name="11 Dikdörtgen"/>
          <p:cNvSpPr/>
          <p:nvPr/>
        </p:nvSpPr>
        <p:spPr>
          <a:xfrm>
            <a:off x="611560" y="404664"/>
            <a:ext cx="5544616" cy="830997"/>
          </a:xfrm>
          <a:prstGeom prst="rect">
            <a:avLst/>
          </a:prstGeom>
        </p:spPr>
        <p:txBody>
          <a:bodyPr wrap="square">
            <a:spAutoFit/>
          </a:bodyPr>
          <a:lstStyle/>
          <a:p>
            <a:pPr algn="ctr"/>
            <a:r>
              <a:rPr lang="tr-TR" sz="2400" b="1" dirty="0">
                <a:solidFill>
                  <a:srgbClr val="FF0000"/>
                </a:solidFill>
              </a:rPr>
              <a:t>SÖZEL ALANINDAN </a:t>
            </a:r>
          </a:p>
          <a:p>
            <a:pPr algn="ctr"/>
            <a:r>
              <a:rPr lang="tr-TR" sz="2400" b="1" dirty="0">
                <a:solidFill>
                  <a:srgbClr val="FF0000"/>
                </a:solidFill>
              </a:rPr>
              <a:t>TERCİH EDEBİLECEKLERİ BÖLÜMLER</a:t>
            </a:r>
          </a:p>
        </p:txBody>
      </p:sp>
      <p:pic>
        <p:nvPicPr>
          <p:cNvPr id="13" name="Resim 3"/>
          <p:cNvPicPr>
            <a:picLocks noChangeAspect="1"/>
          </p:cNvPicPr>
          <p:nvPr/>
        </p:nvPicPr>
        <p:blipFill>
          <a:blip r:embed="rId10" cstate="print"/>
          <a:stretch>
            <a:fillRect/>
          </a:stretch>
        </p:blipFill>
        <p:spPr>
          <a:xfrm>
            <a:off x="7340717" y="0"/>
            <a:ext cx="1803283" cy="1556792"/>
          </a:xfrm>
          <a:prstGeom prst="rect">
            <a:avLst/>
          </a:prstGeom>
        </p:spPr>
      </p:pic>
      <p:sp>
        <p:nvSpPr>
          <p:cNvPr id="14" name="Metin kutusu 12"/>
          <p:cNvSpPr txBox="1"/>
          <p:nvPr/>
        </p:nvSpPr>
        <p:spPr>
          <a:xfrm>
            <a:off x="1475656" y="1628800"/>
            <a:ext cx="3590428" cy="830997"/>
          </a:xfrm>
          <a:prstGeom prst="rect">
            <a:avLst/>
          </a:prstGeom>
          <a:noFill/>
        </p:spPr>
        <p:txBody>
          <a:bodyPr wrap="square" rtlCol="0">
            <a:spAutoFit/>
          </a:bodyPr>
          <a:lstStyle/>
          <a:p>
            <a:r>
              <a:rPr lang="tr-TR" sz="2400" b="1" dirty="0"/>
              <a:t>OKUL ÖNCESİ ÖĞRETMENLİĞİ</a:t>
            </a:r>
          </a:p>
        </p:txBody>
      </p:sp>
      <p:sp>
        <p:nvSpPr>
          <p:cNvPr id="15" name="Metin kutusu 16"/>
          <p:cNvSpPr txBox="1"/>
          <p:nvPr/>
        </p:nvSpPr>
        <p:spPr>
          <a:xfrm>
            <a:off x="1475656" y="2784809"/>
            <a:ext cx="2961458" cy="830997"/>
          </a:xfrm>
          <a:prstGeom prst="rect">
            <a:avLst/>
          </a:prstGeom>
          <a:noFill/>
        </p:spPr>
        <p:txBody>
          <a:bodyPr wrap="square" rtlCol="0">
            <a:spAutoFit/>
          </a:bodyPr>
          <a:lstStyle/>
          <a:p>
            <a:r>
              <a:rPr lang="tr-TR" sz="2400" b="1" dirty="0"/>
              <a:t>ÖZEL EĞİTİM ÖĞRETMENLİĞİ</a:t>
            </a:r>
          </a:p>
        </p:txBody>
      </p:sp>
      <p:sp>
        <p:nvSpPr>
          <p:cNvPr id="16" name="Metin kutusu 17"/>
          <p:cNvSpPr txBox="1"/>
          <p:nvPr/>
        </p:nvSpPr>
        <p:spPr>
          <a:xfrm>
            <a:off x="1475656" y="3928124"/>
            <a:ext cx="2723714" cy="830997"/>
          </a:xfrm>
          <a:prstGeom prst="rect">
            <a:avLst/>
          </a:prstGeom>
          <a:noFill/>
        </p:spPr>
        <p:txBody>
          <a:bodyPr wrap="square" rtlCol="0">
            <a:spAutoFit/>
          </a:bodyPr>
          <a:lstStyle/>
          <a:p>
            <a:r>
              <a:rPr lang="tr-TR" sz="2400" b="1" dirty="0"/>
              <a:t>TÜRKÇE ÖĞRETMENLİĞİ</a:t>
            </a:r>
          </a:p>
        </p:txBody>
      </p:sp>
      <p:sp>
        <p:nvSpPr>
          <p:cNvPr id="17" name="Metin kutusu 18"/>
          <p:cNvSpPr txBox="1"/>
          <p:nvPr/>
        </p:nvSpPr>
        <p:spPr>
          <a:xfrm>
            <a:off x="1331640" y="5373216"/>
            <a:ext cx="3580086" cy="461665"/>
          </a:xfrm>
          <a:prstGeom prst="rect">
            <a:avLst/>
          </a:prstGeom>
          <a:noFill/>
        </p:spPr>
        <p:txBody>
          <a:bodyPr wrap="square" rtlCol="0">
            <a:spAutoFit/>
          </a:bodyPr>
          <a:lstStyle/>
          <a:p>
            <a:r>
              <a:rPr lang="tr-TR" sz="2400" b="1" dirty="0"/>
              <a:t>GAZETECİLİK</a:t>
            </a:r>
          </a:p>
        </p:txBody>
      </p:sp>
      <p:sp>
        <p:nvSpPr>
          <p:cNvPr id="18" name="Metin kutusu 19"/>
          <p:cNvSpPr txBox="1"/>
          <p:nvPr/>
        </p:nvSpPr>
        <p:spPr>
          <a:xfrm>
            <a:off x="5556002" y="1608519"/>
            <a:ext cx="2778298" cy="830997"/>
          </a:xfrm>
          <a:prstGeom prst="rect">
            <a:avLst/>
          </a:prstGeom>
          <a:noFill/>
        </p:spPr>
        <p:txBody>
          <a:bodyPr wrap="square" rtlCol="0">
            <a:spAutoFit/>
          </a:bodyPr>
          <a:lstStyle/>
          <a:p>
            <a:r>
              <a:rPr lang="tr-TR" sz="2400" b="1" dirty="0"/>
              <a:t>HALKLA İLİŞKİLER VE REKLAMCILIK</a:t>
            </a:r>
          </a:p>
        </p:txBody>
      </p:sp>
      <p:sp>
        <p:nvSpPr>
          <p:cNvPr id="19" name="Metin kutusu 20"/>
          <p:cNvSpPr txBox="1"/>
          <p:nvPr/>
        </p:nvSpPr>
        <p:spPr>
          <a:xfrm>
            <a:off x="5868144" y="2708920"/>
            <a:ext cx="2778298" cy="830997"/>
          </a:xfrm>
          <a:prstGeom prst="rect">
            <a:avLst/>
          </a:prstGeom>
          <a:noFill/>
        </p:spPr>
        <p:txBody>
          <a:bodyPr wrap="square" rtlCol="0">
            <a:spAutoFit/>
          </a:bodyPr>
          <a:lstStyle/>
          <a:p>
            <a:r>
              <a:rPr lang="tr-TR" sz="2400" b="1" dirty="0"/>
              <a:t>TARİH ÖĞRETMENLİĞİ</a:t>
            </a:r>
          </a:p>
        </p:txBody>
      </p:sp>
      <p:sp>
        <p:nvSpPr>
          <p:cNvPr id="20" name="Metin kutusu 21"/>
          <p:cNvSpPr txBox="1"/>
          <p:nvPr/>
        </p:nvSpPr>
        <p:spPr>
          <a:xfrm>
            <a:off x="5653107" y="3798377"/>
            <a:ext cx="2573566" cy="830997"/>
          </a:xfrm>
          <a:prstGeom prst="rect">
            <a:avLst/>
          </a:prstGeom>
          <a:noFill/>
        </p:spPr>
        <p:txBody>
          <a:bodyPr wrap="square" rtlCol="0">
            <a:spAutoFit/>
          </a:bodyPr>
          <a:lstStyle/>
          <a:p>
            <a:r>
              <a:rPr lang="tr-TR" sz="2400" b="1" dirty="0"/>
              <a:t>COĞRAFYA ÖĞRETMENLİĞİ</a:t>
            </a:r>
          </a:p>
        </p:txBody>
      </p:sp>
      <p:sp>
        <p:nvSpPr>
          <p:cNvPr id="21" name="Metin kutusu 23"/>
          <p:cNvSpPr txBox="1"/>
          <p:nvPr/>
        </p:nvSpPr>
        <p:spPr>
          <a:xfrm>
            <a:off x="5653107" y="5172126"/>
            <a:ext cx="2412818" cy="830997"/>
          </a:xfrm>
          <a:prstGeom prst="rect">
            <a:avLst/>
          </a:prstGeom>
          <a:noFill/>
        </p:spPr>
        <p:txBody>
          <a:bodyPr wrap="square" rtlCol="0">
            <a:spAutoFit/>
          </a:bodyPr>
          <a:lstStyle/>
          <a:p>
            <a:r>
              <a:rPr lang="tr-TR" sz="2400" b="1" dirty="0"/>
              <a:t>TÜRK DİLİ VE EDEBİYATI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2"/>
          <p:cNvPicPr>
            <a:picLocks noChangeAspect="1"/>
          </p:cNvPicPr>
          <p:nvPr/>
        </p:nvPicPr>
        <p:blipFill>
          <a:blip r:embed="rId2" cstate="print"/>
          <a:stretch>
            <a:fillRect/>
          </a:stretch>
        </p:blipFill>
        <p:spPr>
          <a:xfrm>
            <a:off x="683568" y="1628800"/>
            <a:ext cx="835193" cy="819435"/>
          </a:xfrm>
          <a:prstGeom prst="rect">
            <a:avLst/>
          </a:prstGeom>
        </p:spPr>
      </p:pic>
      <p:pic>
        <p:nvPicPr>
          <p:cNvPr id="5" name="Resim 4"/>
          <p:cNvPicPr>
            <a:picLocks noChangeAspect="1"/>
          </p:cNvPicPr>
          <p:nvPr/>
        </p:nvPicPr>
        <p:blipFill>
          <a:blip r:embed="rId3" cstate="print"/>
          <a:stretch>
            <a:fillRect/>
          </a:stretch>
        </p:blipFill>
        <p:spPr>
          <a:xfrm>
            <a:off x="683568" y="2758286"/>
            <a:ext cx="835193" cy="811776"/>
          </a:xfrm>
          <a:prstGeom prst="rect">
            <a:avLst/>
          </a:prstGeom>
        </p:spPr>
      </p:pic>
      <p:pic>
        <p:nvPicPr>
          <p:cNvPr id="6" name="Resim 5"/>
          <p:cNvPicPr>
            <a:picLocks noChangeAspect="1"/>
          </p:cNvPicPr>
          <p:nvPr/>
        </p:nvPicPr>
        <p:blipFill>
          <a:blip r:embed="rId4" cstate="print"/>
          <a:stretch>
            <a:fillRect/>
          </a:stretch>
        </p:blipFill>
        <p:spPr>
          <a:xfrm>
            <a:off x="683568" y="3880113"/>
            <a:ext cx="835193" cy="819435"/>
          </a:xfrm>
          <a:prstGeom prst="rect">
            <a:avLst/>
          </a:prstGeom>
        </p:spPr>
      </p:pic>
      <p:pic>
        <p:nvPicPr>
          <p:cNvPr id="7" name="Resim 6"/>
          <p:cNvPicPr>
            <a:picLocks noChangeAspect="1"/>
          </p:cNvPicPr>
          <p:nvPr/>
        </p:nvPicPr>
        <p:blipFill>
          <a:blip r:embed="rId5" cstate="print"/>
          <a:stretch>
            <a:fillRect/>
          </a:stretch>
        </p:blipFill>
        <p:spPr>
          <a:xfrm>
            <a:off x="683568" y="5192479"/>
            <a:ext cx="835193" cy="811776"/>
          </a:xfrm>
          <a:prstGeom prst="rect">
            <a:avLst/>
          </a:prstGeom>
        </p:spPr>
      </p:pic>
      <p:pic>
        <p:nvPicPr>
          <p:cNvPr id="8" name="Resim 7"/>
          <p:cNvPicPr>
            <a:picLocks noChangeAspect="1"/>
          </p:cNvPicPr>
          <p:nvPr/>
        </p:nvPicPr>
        <p:blipFill>
          <a:blip r:embed="rId6" cstate="print"/>
          <a:stretch>
            <a:fillRect/>
          </a:stretch>
        </p:blipFill>
        <p:spPr>
          <a:xfrm>
            <a:off x="5246278" y="1628800"/>
            <a:ext cx="879772" cy="847188"/>
          </a:xfrm>
          <a:prstGeom prst="rect">
            <a:avLst/>
          </a:prstGeom>
        </p:spPr>
      </p:pic>
      <p:pic>
        <p:nvPicPr>
          <p:cNvPr id="9" name="Resim 9"/>
          <p:cNvPicPr>
            <a:picLocks noChangeAspect="1"/>
          </p:cNvPicPr>
          <p:nvPr/>
        </p:nvPicPr>
        <p:blipFill>
          <a:blip r:embed="rId7" cstate="print"/>
          <a:stretch>
            <a:fillRect/>
          </a:stretch>
        </p:blipFill>
        <p:spPr>
          <a:xfrm>
            <a:off x="5246278" y="2758286"/>
            <a:ext cx="908572" cy="814448"/>
          </a:xfrm>
          <a:prstGeom prst="rect">
            <a:avLst/>
          </a:prstGeom>
        </p:spPr>
      </p:pic>
      <p:pic>
        <p:nvPicPr>
          <p:cNvPr id="10" name="Resim 10"/>
          <p:cNvPicPr>
            <a:picLocks noChangeAspect="1"/>
          </p:cNvPicPr>
          <p:nvPr/>
        </p:nvPicPr>
        <p:blipFill>
          <a:blip r:embed="rId8" cstate="print"/>
          <a:stretch>
            <a:fillRect/>
          </a:stretch>
        </p:blipFill>
        <p:spPr>
          <a:xfrm>
            <a:off x="5246278" y="3880113"/>
            <a:ext cx="908572" cy="814446"/>
          </a:xfrm>
          <a:prstGeom prst="rect">
            <a:avLst/>
          </a:prstGeom>
        </p:spPr>
      </p:pic>
      <p:pic>
        <p:nvPicPr>
          <p:cNvPr id="11" name="Resim 11"/>
          <p:cNvPicPr>
            <a:picLocks noChangeAspect="1"/>
          </p:cNvPicPr>
          <p:nvPr/>
        </p:nvPicPr>
        <p:blipFill>
          <a:blip r:embed="rId9" cstate="print"/>
          <a:stretch>
            <a:fillRect/>
          </a:stretch>
        </p:blipFill>
        <p:spPr>
          <a:xfrm>
            <a:off x="5292080" y="5085184"/>
            <a:ext cx="879773" cy="811776"/>
          </a:xfrm>
          <a:prstGeom prst="rect">
            <a:avLst/>
          </a:prstGeom>
        </p:spPr>
      </p:pic>
      <p:sp>
        <p:nvSpPr>
          <p:cNvPr id="12" name="11 Dikdörtgen"/>
          <p:cNvSpPr/>
          <p:nvPr/>
        </p:nvSpPr>
        <p:spPr>
          <a:xfrm>
            <a:off x="611560" y="404664"/>
            <a:ext cx="5472608" cy="830997"/>
          </a:xfrm>
          <a:prstGeom prst="rect">
            <a:avLst/>
          </a:prstGeom>
        </p:spPr>
        <p:txBody>
          <a:bodyPr wrap="square">
            <a:spAutoFit/>
          </a:bodyPr>
          <a:lstStyle/>
          <a:p>
            <a:pPr algn="ctr"/>
            <a:r>
              <a:rPr lang="tr-TR" sz="2400" b="1" dirty="0">
                <a:solidFill>
                  <a:srgbClr val="FF0000"/>
                </a:solidFill>
              </a:rPr>
              <a:t>DİL  ALANINDAN </a:t>
            </a:r>
          </a:p>
          <a:p>
            <a:pPr algn="ctr"/>
            <a:r>
              <a:rPr lang="tr-TR" sz="2400" b="1" dirty="0">
                <a:solidFill>
                  <a:srgbClr val="FF0000"/>
                </a:solidFill>
              </a:rPr>
              <a:t>TERCİH EDEBİLECEKLERİ BÖLÜMLER</a:t>
            </a:r>
          </a:p>
        </p:txBody>
      </p:sp>
      <p:pic>
        <p:nvPicPr>
          <p:cNvPr id="13" name="Resim 3"/>
          <p:cNvPicPr>
            <a:picLocks noChangeAspect="1"/>
          </p:cNvPicPr>
          <p:nvPr/>
        </p:nvPicPr>
        <p:blipFill>
          <a:blip r:embed="rId10" cstate="print"/>
          <a:stretch>
            <a:fillRect/>
          </a:stretch>
        </p:blipFill>
        <p:spPr>
          <a:xfrm>
            <a:off x="7340717" y="0"/>
            <a:ext cx="1803283" cy="1556792"/>
          </a:xfrm>
          <a:prstGeom prst="rect">
            <a:avLst/>
          </a:prstGeom>
        </p:spPr>
      </p:pic>
      <p:sp>
        <p:nvSpPr>
          <p:cNvPr id="14" name="Metin kutusu 12"/>
          <p:cNvSpPr txBox="1"/>
          <p:nvPr/>
        </p:nvSpPr>
        <p:spPr>
          <a:xfrm>
            <a:off x="1475656" y="1556792"/>
            <a:ext cx="3590428" cy="461665"/>
          </a:xfrm>
          <a:prstGeom prst="rect">
            <a:avLst/>
          </a:prstGeom>
          <a:noFill/>
        </p:spPr>
        <p:txBody>
          <a:bodyPr wrap="square" rtlCol="0">
            <a:spAutoFit/>
          </a:bodyPr>
          <a:lstStyle/>
          <a:p>
            <a:r>
              <a:rPr lang="tr-TR" sz="2400" b="1" dirty="0"/>
              <a:t>İNGİLİZCE ÖĞRETMENLİĞİ</a:t>
            </a:r>
          </a:p>
        </p:txBody>
      </p:sp>
      <p:sp>
        <p:nvSpPr>
          <p:cNvPr id="15" name="Metin kutusu 16"/>
          <p:cNvSpPr txBox="1"/>
          <p:nvPr/>
        </p:nvSpPr>
        <p:spPr>
          <a:xfrm>
            <a:off x="1475656" y="2712801"/>
            <a:ext cx="2961458" cy="830997"/>
          </a:xfrm>
          <a:prstGeom prst="rect">
            <a:avLst/>
          </a:prstGeom>
          <a:noFill/>
        </p:spPr>
        <p:txBody>
          <a:bodyPr wrap="square" rtlCol="0">
            <a:spAutoFit/>
          </a:bodyPr>
          <a:lstStyle/>
          <a:p>
            <a:r>
              <a:rPr lang="tr-TR" sz="2400" b="1" dirty="0"/>
              <a:t>ARAPÇA ÖĞRETMENLİĞİ</a:t>
            </a:r>
          </a:p>
        </p:txBody>
      </p:sp>
      <p:sp>
        <p:nvSpPr>
          <p:cNvPr id="16" name="Metin kutusu 17"/>
          <p:cNvSpPr txBox="1"/>
          <p:nvPr/>
        </p:nvSpPr>
        <p:spPr>
          <a:xfrm>
            <a:off x="1475656" y="3856116"/>
            <a:ext cx="2723714" cy="830997"/>
          </a:xfrm>
          <a:prstGeom prst="rect">
            <a:avLst/>
          </a:prstGeom>
          <a:noFill/>
        </p:spPr>
        <p:txBody>
          <a:bodyPr wrap="square" rtlCol="0">
            <a:spAutoFit/>
          </a:bodyPr>
          <a:lstStyle/>
          <a:p>
            <a:r>
              <a:rPr lang="tr-TR" sz="2400" b="1" dirty="0"/>
              <a:t>FRANSIZCA ÖĞRETMENLİĞİ</a:t>
            </a:r>
          </a:p>
        </p:txBody>
      </p:sp>
      <p:sp>
        <p:nvSpPr>
          <p:cNvPr id="17" name="Metin kutusu 18"/>
          <p:cNvSpPr txBox="1"/>
          <p:nvPr/>
        </p:nvSpPr>
        <p:spPr>
          <a:xfrm>
            <a:off x="1485998" y="5244396"/>
            <a:ext cx="3580086" cy="461665"/>
          </a:xfrm>
          <a:prstGeom prst="rect">
            <a:avLst/>
          </a:prstGeom>
          <a:noFill/>
        </p:spPr>
        <p:txBody>
          <a:bodyPr wrap="square" rtlCol="0">
            <a:spAutoFit/>
          </a:bodyPr>
          <a:lstStyle/>
          <a:p>
            <a:r>
              <a:rPr lang="tr-TR" sz="2400" b="1" dirty="0"/>
              <a:t>İNGİLİZ DİLİ VE EDEBİYATI</a:t>
            </a:r>
          </a:p>
        </p:txBody>
      </p:sp>
      <p:sp>
        <p:nvSpPr>
          <p:cNvPr id="18" name="Metin kutusu 19"/>
          <p:cNvSpPr txBox="1"/>
          <p:nvPr/>
        </p:nvSpPr>
        <p:spPr>
          <a:xfrm>
            <a:off x="6084168" y="1556792"/>
            <a:ext cx="2778298" cy="830997"/>
          </a:xfrm>
          <a:prstGeom prst="rect">
            <a:avLst/>
          </a:prstGeom>
          <a:noFill/>
        </p:spPr>
        <p:txBody>
          <a:bodyPr wrap="square" rtlCol="0">
            <a:spAutoFit/>
          </a:bodyPr>
          <a:lstStyle/>
          <a:p>
            <a:r>
              <a:rPr lang="tr-TR" sz="2400" b="1" dirty="0"/>
              <a:t>MÜRTECİM TERCÜMANLIK</a:t>
            </a:r>
          </a:p>
        </p:txBody>
      </p:sp>
      <p:sp>
        <p:nvSpPr>
          <p:cNvPr id="19" name="Metin kutusu 20"/>
          <p:cNvSpPr txBox="1"/>
          <p:nvPr/>
        </p:nvSpPr>
        <p:spPr>
          <a:xfrm>
            <a:off x="6084168" y="2708920"/>
            <a:ext cx="2778298" cy="830997"/>
          </a:xfrm>
          <a:prstGeom prst="rect">
            <a:avLst/>
          </a:prstGeom>
          <a:noFill/>
        </p:spPr>
        <p:txBody>
          <a:bodyPr wrap="square" rtlCol="0">
            <a:spAutoFit/>
          </a:bodyPr>
          <a:lstStyle/>
          <a:p>
            <a:r>
              <a:rPr lang="tr-TR" sz="2400" b="1" dirty="0"/>
              <a:t>ALMANCA ÖĞRETMENLİĞİ</a:t>
            </a:r>
          </a:p>
        </p:txBody>
      </p:sp>
      <p:sp>
        <p:nvSpPr>
          <p:cNvPr id="20" name="Metin kutusu 21"/>
          <p:cNvSpPr txBox="1"/>
          <p:nvPr/>
        </p:nvSpPr>
        <p:spPr>
          <a:xfrm>
            <a:off x="6156176" y="3789040"/>
            <a:ext cx="2573566" cy="830997"/>
          </a:xfrm>
          <a:prstGeom prst="rect">
            <a:avLst/>
          </a:prstGeom>
          <a:noFill/>
        </p:spPr>
        <p:txBody>
          <a:bodyPr wrap="square" rtlCol="0">
            <a:spAutoFit/>
          </a:bodyPr>
          <a:lstStyle/>
          <a:p>
            <a:r>
              <a:rPr lang="tr-TR" sz="2400" b="1" dirty="0"/>
              <a:t>RUS DİLİ VE EDEBİYATI</a:t>
            </a:r>
          </a:p>
        </p:txBody>
      </p:sp>
      <p:sp>
        <p:nvSpPr>
          <p:cNvPr id="21" name="Metin kutusu 23"/>
          <p:cNvSpPr txBox="1"/>
          <p:nvPr/>
        </p:nvSpPr>
        <p:spPr>
          <a:xfrm>
            <a:off x="6156176" y="5085184"/>
            <a:ext cx="2681193" cy="830997"/>
          </a:xfrm>
          <a:prstGeom prst="rect">
            <a:avLst/>
          </a:prstGeom>
          <a:noFill/>
        </p:spPr>
        <p:txBody>
          <a:bodyPr wrap="square" rtlCol="0">
            <a:spAutoFit/>
          </a:bodyPr>
          <a:lstStyle/>
          <a:p>
            <a:r>
              <a:rPr lang="tr-TR" sz="2400" b="1" dirty="0"/>
              <a:t>JAPONCA ÖĞRETMENLİĞİ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124744"/>
            <a:ext cx="8712968" cy="5001419"/>
          </a:xfrm>
        </p:spPr>
        <p:txBody>
          <a:bodyPr>
            <a:normAutofit fontScale="85000" lnSpcReduction="10000"/>
          </a:bodyPr>
          <a:lstStyle/>
          <a:p>
            <a:pPr>
              <a:buFont typeface="Wingdings" panose="05000000000000000000" pitchFamily="2" charset="2"/>
              <a:buChar char="§"/>
            </a:pPr>
            <a:r>
              <a:rPr lang="tr-TR" b="1" dirty="0"/>
              <a:t>SINAV SİSTEMİNDE 5 PUAN TÜRÜ HESAPLANMAKTADIR.</a:t>
            </a:r>
          </a:p>
          <a:p>
            <a:pPr>
              <a:buFont typeface="Wingdings" panose="05000000000000000000" pitchFamily="2" charset="2"/>
              <a:buChar char="§"/>
            </a:pPr>
            <a:endParaRPr lang="tr-TR" b="1" dirty="0"/>
          </a:p>
          <a:p>
            <a:pPr>
              <a:buFont typeface="Wingdings" panose="05000000000000000000" pitchFamily="2" charset="2"/>
              <a:buChar char="§"/>
            </a:pPr>
            <a:r>
              <a:rPr lang="tr-TR" b="1" dirty="0"/>
              <a:t>TYT: (TEMEL YETERLİLİK TESTİ)</a:t>
            </a:r>
          </a:p>
          <a:p>
            <a:pPr>
              <a:buFont typeface="Wingdings" panose="05000000000000000000" pitchFamily="2" charset="2"/>
              <a:buChar char="§"/>
            </a:pPr>
            <a:r>
              <a:rPr lang="tr-TR" b="1" dirty="0"/>
              <a:t>SAYISAL</a:t>
            </a:r>
          </a:p>
          <a:p>
            <a:pPr>
              <a:buFont typeface="Wingdings" panose="05000000000000000000" pitchFamily="2" charset="2"/>
              <a:buChar char="§"/>
            </a:pPr>
            <a:r>
              <a:rPr lang="tr-TR" b="1" dirty="0"/>
              <a:t>SÖZEL</a:t>
            </a:r>
          </a:p>
          <a:p>
            <a:pPr>
              <a:buFont typeface="Wingdings" panose="05000000000000000000" pitchFamily="2" charset="2"/>
              <a:buChar char="§"/>
            </a:pPr>
            <a:r>
              <a:rPr lang="tr-TR" b="1" dirty="0"/>
              <a:t>EŞİT AĞIRLIK</a:t>
            </a:r>
          </a:p>
          <a:p>
            <a:pPr>
              <a:buFont typeface="Wingdings" panose="05000000000000000000" pitchFamily="2" charset="2"/>
              <a:buChar char="§"/>
            </a:pPr>
            <a:r>
              <a:rPr lang="tr-TR" b="1" dirty="0"/>
              <a:t>DİL PUAN TÜRLERİ HESAPLANMAKTADIR.</a:t>
            </a:r>
          </a:p>
          <a:p>
            <a:pPr>
              <a:buNone/>
            </a:pPr>
            <a:endParaRPr lang="tr-TR" b="1" dirty="0"/>
          </a:p>
          <a:p>
            <a:pPr>
              <a:buFont typeface="Wingdings" panose="05000000000000000000" pitchFamily="2" charset="2"/>
              <a:buChar char="§"/>
            </a:pPr>
            <a:r>
              <a:rPr lang="tr-TR" b="1" dirty="0"/>
              <a:t>TYT PUAN TÜRLERİ İLE ÖNLİSANS(2 YILLIK) BÖLÜMLER DİĞER PUAN TÜRLERİ İLE DE LİSANS(4 YILLIK) BÖLÜMLER TERCİH EDİLEBİLİR.</a:t>
            </a:r>
          </a:p>
          <a:p>
            <a:endParaRPr lang="tr-TR" dirty="0"/>
          </a:p>
        </p:txBody>
      </p:sp>
      <p:sp>
        <p:nvSpPr>
          <p:cNvPr id="5" name="4 Dikdörtgen"/>
          <p:cNvSpPr/>
          <p:nvPr/>
        </p:nvSpPr>
        <p:spPr>
          <a:xfrm>
            <a:off x="899592" y="332656"/>
            <a:ext cx="7200800" cy="523220"/>
          </a:xfrm>
          <a:prstGeom prst="rect">
            <a:avLst/>
          </a:prstGeom>
        </p:spPr>
        <p:txBody>
          <a:bodyPr wrap="square">
            <a:spAutoFit/>
          </a:bodyPr>
          <a:lstStyle/>
          <a:p>
            <a:pPr algn="ctr"/>
            <a:r>
              <a:rPr lang="tr-TR" sz="2800" b="1" dirty="0">
                <a:solidFill>
                  <a:srgbClr val="FF0000"/>
                </a:solidFill>
              </a:rPr>
              <a:t>ÜNİVERSİTE SEÇME SINAVINDA SİSTEM NASIL?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971600" y="908720"/>
            <a:ext cx="7200800" cy="523220"/>
          </a:xfrm>
          <a:prstGeom prst="rect">
            <a:avLst/>
          </a:prstGeom>
        </p:spPr>
        <p:txBody>
          <a:bodyPr wrap="square">
            <a:spAutoFit/>
          </a:bodyPr>
          <a:lstStyle/>
          <a:p>
            <a:pPr algn="ctr"/>
            <a:r>
              <a:rPr lang="tr-TR" sz="2800" b="1" dirty="0">
                <a:solidFill>
                  <a:srgbClr val="FF0000"/>
                </a:solidFill>
              </a:rPr>
              <a:t>ÜNİVERSİTE SEÇME SINAVINDA SİSTEM NASIL?</a:t>
            </a:r>
          </a:p>
        </p:txBody>
      </p:sp>
      <p:sp>
        <p:nvSpPr>
          <p:cNvPr id="5" name="4 Dikdörtgen"/>
          <p:cNvSpPr/>
          <p:nvPr/>
        </p:nvSpPr>
        <p:spPr>
          <a:xfrm>
            <a:off x="755576" y="2060848"/>
            <a:ext cx="4572000" cy="3785652"/>
          </a:xfrm>
          <a:prstGeom prst="rect">
            <a:avLst/>
          </a:prstGeom>
        </p:spPr>
        <p:txBody>
          <a:bodyPr wrap="square">
            <a:spAutoFit/>
          </a:bodyPr>
          <a:lstStyle/>
          <a:p>
            <a:pPr>
              <a:buFont typeface="Wingdings" panose="05000000000000000000" pitchFamily="2" charset="2"/>
              <a:buChar char="§"/>
            </a:pPr>
            <a:r>
              <a:rPr lang="tr-TR" sz="2400" b="1" dirty="0"/>
              <a:t> TÜRKÇE: 40 SORU</a:t>
            </a:r>
          </a:p>
          <a:p>
            <a:pPr>
              <a:buFont typeface="Wingdings" panose="05000000000000000000" pitchFamily="2" charset="2"/>
              <a:buChar char="§"/>
            </a:pPr>
            <a:r>
              <a:rPr lang="tr-TR" sz="2400" b="1" dirty="0"/>
              <a:t>MATEMATİK: 40 SORU</a:t>
            </a:r>
          </a:p>
          <a:p>
            <a:pPr>
              <a:buFont typeface="Wingdings" panose="05000000000000000000" pitchFamily="2" charset="2"/>
              <a:buChar char="§"/>
            </a:pPr>
            <a:r>
              <a:rPr lang="tr-TR" sz="2400" b="1" dirty="0"/>
              <a:t>TARİH: 5 SORU</a:t>
            </a:r>
          </a:p>
          <a:p>
            <a:pPr>
              <a:buFont typeface="Wingdings" panose="05000000000000000000" pitchFamily="2" charset="2"/>
              <a:buChar char="§"/>
            </a:pPr>
            <a:r>
              <a:rPr lang="tr-TR" sz="2400" b="1" dirty="0"/>
              <a:t>COĞRAFYA:</a:t>
            </a:r>
          </a:p>
          <a:p>
            <a:pPr>
              <a:buFont typeface="Wingdings" panose="05000000000000000000" pitchFamily="2" charset="2"/>
              <a:buChar char="§"/>
            </a:pPr>
            <a:r>
              <a:rPr lang="tr-TR" sz="2400" b="1" dirty="0"/>
              <a:t>FELSEFE: 5 SORU</a:t>
            </a:r>
          </a:p>
          <a:p>
            <a:pPr>
              <a:buFont typeface="Wingdings" panose="05000000000000000000" pitchFamily="2" charset="2"/>
              <a:buChar char="§"/>
            </a:pPr>
            <a:r>
              <a:rPr lang="tr-TR" sz="2400" b="1" dirty="0"/>
              <a:t>DİN KÜLTÜRÜ: 5 SORU</a:t>
            </a:r>
          </a:p>
          <a:p>
            <a:pPr>
              <a:buFont typeface="Wingdings" panose="05000000000000000000" pitchFamily="2" charset="2"/>
              <a:buChar char="§"/>
            </a:pPr>
            <a:r>
              <a:rPr lang="tr-TR" sz="2400" b="1" dirty="0"/>
              <a:t>FİZİK: 7 SORU</a:t>
            </a:r>
          </a:p>
          <a:p>
            <a:pPr>
              <a:buFont typeface="Wingdings" panose="05000000000000000000" pitchFamily="2" charset="2"/>
              <a:buChar char="§"/>
            </a:pPr>
            <a:r>
              <a:rPr lang="tr-TR" sz="2400" b="1" dirty="0"/>
              <a:t>KİMYA: 7 SORU</a:t>
            </a:r>
          </a:p>
          <a:p>
            <a:pPr>
              <a:buFont typeface="Wingdings" panose="05000000000000000000" pitchFamily="2" charset="2"/>
              <a:buChar char="§"/>
            </a:pPr>
            <a:r>
              <a:rPr lang="tr-TR" sz="2400" b="1" dirty="0"/>
              <a:t>BİYOLOJİ: 6 SORU</a:t>
            </a:r>
          </a:p>
          <a:p>
            <a:pPr>
              <a:buFont typeface="Wingdings" panose="05000000000000000000" pitchFamily="2" charset="2"/>
              <a:buChar char="§"/>
            </a:pPr>
            <a:endParaRPr lang="tr-TR" sz="2400" b="1" dirty="0"/>
          </a:p>
        </p:txBody>
      </p:sp>
      <p:pic>
        <p:nvPicPr>
          <p:cNvPr id="6" name="Resim 6"/>
          <p:cNvPicPr>
            <a:picLocks noChangeAspect="1"/>
          </p:cNvPicPr>
          <p:nvPr/>
        </p:nvPicPr>
        <p:blipFill>
          <a:blip r:embed="rId2" cstate="print"/>
          <a:stretch>
            <a:fillRect/>
          </a:stretch>
        </p:blipFill>
        <p:spPr>
          <a:xfrm>
            <a:off x="4860032" y="2276872"/>
            <a:ext cx="3917138" cy="3929177"/>
          </a:xfrm>
          <a:prstGeom prst="rect">
            <a:avLst/>
          </a:prstGeom>
        </p:spPr>
      </p:pic>
      <p:sp>
        <p:nvSpPr>
          <p:cNvPr id="8" name="7 Dikdörtgen"/>
          <p:cNvSpPr/>
          <p:nvPr/>
        </p:nvSpPr>
        <p:spPr>
          <a:xfrm>
            <a:off x="4932040" y="3645024"/>
            <a:ext cx="3672408" cy="1508105"/>
          </a:xfrm>
          <a:prstGeom prst="rect">
            <a:avLst/>
          </a:prstGeom>
        </p:spPr>
        <p:txBody>
          <a:bodyPr wrap="square">
            <a:spAutoFit/>
          </a:bodyPr>
          <a:lstStyle/>
          <a:p>
            <a:pPr algn="ctr"/>
            <a:r>
              <a:rPr lang="tr-TR" sz="2800" b="1" dirty="0">
                <a:solidFill>
                  <a:schemeClr val="bg1"/>
                </a:solidFill>
              </a:rPr>
              <a:t>TEMEL YETERLİLİK TESTİ (TYT)</a:t>
            </a:r>
          </a:p>
          <a:p>
            <a:pPr algn="ctr"/>
            <a:r>
              <a:rPr lang="tr-TR" b="1" dirty="0"/>
              <a:t>SINAVA KATILAN TÜM ADAYLAR</a:t>
            </a:r>
          </a:p>
          <a:p>
            <a:pPr algn="ctr"/>
            <a:r>
              <a:rPr lang="tr-TR" b="1" dirty="0"/>
              <a:t>SORUMLU</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2132856"/>
            <a:ext cx="8229600" cy="4525963"/>
          </a:xfrm>
        </p:spPr>
        <p:txBody>
          <a:bodyPr/>
          <a:lstStyle/>
          <a:p>
            <a:pPr>
              <a:buFont typeface="Wingdings" panose="05000000000000000000" pitchFamily="2" charset="2"/>
              <a:buChar char="§"/>
            </a:pPr>
            <a:r>
              <a:rPr lang="tr-TR" sz="2400" b="1" dirty="0"/>
              <a:t>MATEMATİK: 40 SORU</a:t>
            </a:r>
          </a:p>
          <a:p>
            <a:pPr>
              <a:buFont typeface="Wingdings" panose="05000000000000000000" pitchFamily="2" charset="2"/>
              <a:buChar char="§"/>
            </a:pPr>
            <a:r>
              <a:rPr lang="tr-TR" sz="2400" b="1" dirty="0"/>
              <a:t>FİZİK: 14 SORU</a:t>
            </a:r>
          </a:p>
          <a:p>
            <a:pPr>
              <a:buFont typeface="Wingdings" panose="05000000000000000000" pitchFamily="2" charset="2"/>
              <a:buChar char="§"/>
            </a:pPr>
            <a:r>
              <a:rPr lang="tr-TR" sz="2400" b="1" dirty="0"/>
              <a:t>KİMYA: 13 SORU</a:t>
            </a:r>
          </a:p>
          <a:p>
            <a:pPr>
              <a:buFont typeface="Wingdings" panose="05000000000000000000" pitchFamily="2" charset="2"/>
              <a:buChar char="§"/>
            </a:pPr>
            <a:r>
              <a:rPr lang="tr-TR" sz="2400" b="1" dirty="0"/>
              <a:t>BİYOLOJİ: 13 SORU</a:t>
            </a:r>
          </a:p>
          <a:p>
            <a:endParaRPr lang="tr-TR" dirty="0"/>
          </a:p>
        </p:txBody>
      </p:sp>
      <p:sp>
        <p:nvSpPr>
          <p:cNvPr id="4" name="3 Dikdörtgen"/>
          <p:cNvSpPr/>
          <p:nvPr/>
        </p:nvSpPr>
        <p:spPr>
          <a:xfrm>
            <a:off x="611560" y="620688"/>
            <a:ext cx="7920880" cy="954107"/>
          </a:xfrm>
          <a:prstGeom prst="rect">
            <a:avLst/>
          </a:prstGeom>
        </p:spPr>
        <p:txBody>
          <a:bodyPr wrap="square">
            <a:spAutoFit/>
          </a:bodyPr>
          <a:lstStyle/>
          <a:p>
            <a:pPr algn="ctr"/>
            <a:r>
              <a:rPr lang="tr-TR" sz="2800" b="1" dirty="0">
                <a:solidFill>
                  <a:srgbClr val="FF0000"/>
                </a:solidFill>
              </a:rPr>
              <a:t>ÜNİVERSİTE SEÇME SINAVINDA SAYISAL PUANINA HANGİ DERSLER PUAN GETİRİYOR?</a:t>
            </a:r>
          </a:p>
        </p:txBody>
      </p:sp>
      <p:sp>
        <p:nvSpPr>
          <p:cNvPr id="5" name="4 Dikdörtgen"/>
          <p:cNvSpPr/>
          <p:nvPr/>
        </p:nvSpPr>
        <p:spPr>
          <a:xfrm>
            <a:off x="683568" y="4509120"/>
            <a:ext cx="3672408" cy="923330"/>
          </a:xfrm>
          <a:prstGeom prst="rect">
            <a:avLst/>
          </a:prstGeom>
        </p:spPr>
        <p:txBody>
          <a:bodyPr wrap="square">
            <a:spAutoFit/>
          </a:bodyPr>
          <a:lstStyle/>
          <a:p>
            <a:pPr>
              <a:buFont typeface="Wingdings" panose="05000000000000000000" pitchFamily="2" charset="2"/>
              <a:buChar char="§"/>
            </a:pPr>
            <a:r>
              <a:rPr lang="tr-TR" b="1" dirty="0"/>
              <a:t>TYT’YE SINAVA GİREN</a:t>
            </a:r>
          </a:p>
          <a:p>
            <a:r>
              <a:rPr lang="tr-TR" b="1" dirty="0"/>
              <a:t>TÜM ADAYLAR BELİRTİLEN </a:t>
            </a:r>
          </a:p>
          <a:p>
            <a:r>
              <a:rPr lang="tr-TR" b="1" dirty="0"/>
              <a:t>SORULARDAN SORUMLUDURLAR.</a:t>
            </a:r>
          </a:p>
        </p:txBody>
      </p:sp>
      <p:pic>
        <p:nvPicPr>
          <p:cNvPr id="6" name="Resim 6"/>
          <p:cNvPicPr>
            <a:picLocks noChangeAspect="1"/>
          </p:cNvPicPr>
          <p:nvPr/>
        </p:nvPicPr>
        <p:blipFill>
          <a:blip r:embed="rId2" cstate="print"/>
          <a:stretch>
            <a:fillRect/>
          </a:stretch>
        </p:blipFill>
        <p:spPr>
          <a:xfrm>
            <a:off x="4860032" y="2420888"/>
            <a:ext cx="3917138" cy="3929177"/>
          </a:xfrm>
          <a:prstGeom prst="rect">
            <a:avLst/>
          </a:prstGeom>
        </p:spPr>
      </p:pic>
      <p:sp>
        <p:nvSpPr>
          <p:cNvPr id="7" name="6 Dikdörtgen"/>
          <p:cNvSpPr/>
          <p:nvPr/>
        </p:nvSpPr>
        <p:spPr>
          <a:xfrm>
            <a:off x="5148064" y="3429000"/>
            <a:ext cx="3456384" cy="1815882"/>
          </a:xfrm>
          <a:prstGeom prst="rect">
            <a:avLst/>
          </a:prstGeom>
        </p:spPr>
        <p:txBody>
          <a:bodyPr wrap="square">
            <a:spAutoFit/>
          </a:bodyPr>
          <a:lstStyle/>
          <a:p>
            <a:pPr algn="ctr"/>
            <a:r>
              <a:rPr lang="tr-TR" sz="2800" b="1" dirty="0"/>
              <a:t>SAYISAL PUAN TÜRÜNE PUAN GETİREN DERSLER</a:t>
            </a:r>
          </a:p>
          <a:p>
            <a:pPr algn="ctr"/>
            <a:endParaRPr lang="tr-TR" sz="28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619672" y="404664"/>
            <a:ext cx="6336704" cy="830997"/>
          </a:xfrm>
          <a:prstGeom prst="rect">
            <a:avLst/>
          </a:prstGeom>
        </p:spPr>
        <p:txBody>
          <a:bodyPr wrap="square">
            <a:spAutoFit/>
          </a:bodyPr>
          <a:lstStyle/>
          <a:p>
            <a:pPr algn="ctr"/>
            <a:r>
              <a:rPr lang="tr-TR" sz="2400" b="1" dirty="0">
                <a:solidFill>
                  <a:srgbClr val="FF0000"/>
                </a:solidFill>
              </a:rPr>
              <a:t>ÜNİVERSİTE SEÇME SINAVINDA EŞİT AĞIRLIK PUANINA HANGİ DERSLER PUAN GETİRİYOR?</a:t>
            </a:r>
          </a:p>
        </p:txBody>
      </p:sp>
      <p:pic>
        <p:nvPicPr>
          <p:cNvPr id="7" name="Resim 6"/>
          <p:cNvPicPr>
            <a:picLocks noChangeAspect="1"/>
          </p:cNvPicPr>
          <p:nvPr/>
        </p:nvPicPr>
        <p:blipFill>
          <a:blip r:embed="rId2" cstate="print"/>
          <a:stretch>
            <a:fillRect/>
          </a:stretch>
        </p:blipFill>
        <p:spPr>
          <a:xfrm>
            <a:off x="4860032" y="2420888"/>
            <a:ext cx="3917138" cy="3929177"/>
          </a:xfrm>
          <a:prstGeom prst="rect">
            <a:avLst/>
          </a:prstGeom>
        </p:spPr>
      </p:pic>
      <p:sp>
        <p:nvSpPr>
          <p:cNvPr id="8" name="7 Dikdörtgen"/>
          <p:cNvSpPr/>
          <p:nvPr/>
        </p:nvSpPr>
        <p:spPr>
          <a:xfrm>
            <a:off x="4572000" y="3645024"/>
            <a:ext cx="4572000" cy="1569660"/>
          </a:xfrm>
          <a:prstGeom prst="rect">
            <a:avLst/>
          </a:prstGeom>
        </p:spPr>
        <p:txBody>
          <a:bodyPr>
            <a:spAutoFit/>
          </a:bodyPr>
          <a:lstStyle/>
          <a:p>
            <a:pPr algn="ctr"/>
            <a:r>
              <a:rPr lang="tr-TR" sz="2400" b="1" dirty="0"/>
              <a:t>EŞİT AĞIRLIK  PUAN</a:t>
            </a:r>
          </a:p>
          <a:p>
            <a:pPr algn="ctr"/>
            <a:r>
              <a:rPr lang="tr-TR" sz="2400" b="1" dirty="0"/>
              <a:t> TÜRÜNE PUAN </a:t>
            </a:r>
          </a:p>
          <a:p>
            <a:pPr algn="ctr"/>
            <a:r>
              <a:rPr lang="tr-TR" sz="2400" b="1" dirty="0"/>
              <a:t>GETİREN DERSLER</a:t>
            </a:r>
          </a:p>
          <a:p>
            <a:pPr algn="ctr"/>
            <a:endParaRPr lang="tr-TR" sz="2400" b="1" dirty="0"/>
          </a:p>
        </p:txBody>
      </p:sp>
      <p:sp>
        <p:nvSpPr>
          <p:cNvPr id="9" name="8 Dikdörtgen"/>
          <p:cNvSpPr/>
          <p:nvPr/>
        </p:nvSpPr>
        <p:spPr>
          <a:xfrm>
            <a:off x="467544" y="2276872"/>
            <a:ext cx="4572000" cy="1815882"/>
          </a:xfrm>
          <a:prstGeom prst="rect">
            <a:avLst/>
          </a:prstGeom>
        </p:spPr>
        <p:txBody>
          <a:bodyPr>
            <a:spAutoFit/>
          </a:bodyPr>
          <a:lstStyle/>
          <a:p>
            <a:pPr>
              <a:buFont typeface="Wingdings" panose="05000000000000000000" pitchFamily="2" charset="2"/>
              <a:buChar char="§"/>
            </a:pPr>
            <a:r>
              <a:rPr lang="tr-TR" sz="2800" b="1" dirty="0"/>
              <a:t>MATEMATİK: 40 SORU</a:t>
            </a:r>
          </a:p>
          <a:p>
            <a:pPr>
              <a:buFont typeface="Wingdings" panose="05000000000000000000" pitchFamily="2" charset="2"/>
              <a:buChar char="§"/>
            </a:pPr>
            <a:r>
              <a:rPr lang="tr-TR" sz="2800" b="1" dirty="0"/>
              <a:t>T.EDEBİYATI: 24 SORU</a:t>
            </a:r>
          </a:p>
          <a:p>
            <a:pPr>
              <a:buFont typeface="Wingdings" panose="05000000000000000000" pitchFamily="2" charset="2"/>
              <a:buChar char="§"/>
            </a:pPr>
            <a:r>
              <a:rPr lang="tr-TR" sz="2800" b="1" dirty="0"/>
              <a:t>TARİH-1: 10 SORU</a:t>
            </a:r>
          </a:p>
          <a:p>
            <a:pPr>
              <a:buFont typeface="Wingdings" panose="05000000000000000000" pitchFamily="2" charset="2"/>
              <a:buChar char="§"/>
            </a:pPr>
            <a:r>
              <a:rPr lang="tr-TR" sz="2800" b="1" dirty="0"/>
              <a:t>COĞRAFYA-1: 6 SORU</a:t>
            </a:r>
          </a:p>
        </p:txBody>
      </p:sp>
      <p:sp>
        <p:nvSpPr>
          <p:cNvPr id="10" name="9 Dikdörtgen"/>
          <p:cNvSpPr/>
          <p:nvPr/>
        </p:nvSpPr>
        <p:spPr>
          <a:xfrm>
            <a:off x="683568" y="4509120"/>
            <a:ext cx="3672408" cy="923330"/>
          </a:xfrm>
          <a:prstGeom prst="rect">
            <a:avLst/>
          </a:prstGeom>
        </p:spPr>
        <p:txBody>
          <a:bodyPr wrap="square">
            <a:spAutoFit/>
          </a:bodyPr>
          <a:lstStyle/>
          <a:p>
            <a:pPr>
              <a:buFont typeface="Wingdings" panose="05000000000000000000" pitchFamily="2" charset="2"/>
              <a:buChar char="§"/>
            </a:pPr>
            <a:r>
              <a:rPr lang="tr-TR" b="1" dirty="0"/>
              <a:t>TYT’YE SINAVA GİREN</a:t>
            </a:r>
          </a:p>
          <a:p>
            <a:r>
              <a:rPr lang="tr-TR" b="1" dirty="0"/>
              <a:t>TÜM ADAYLAR BELİRTİLEN </a:t>
            </a:r>
          </a:p>
          <a:p>
            <a:r>
              <a:rPr lang="tr-TR" b="1" dirty="0"/>
              <a:t>SORULARDAN SORUMLUDURLAR.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619672" y="404664"/>
            <a:ext cx="6336704" cy="830997"/>
          </a:xfrm>
          <a:prstGeom prst="rect">
            <a:avLst/>
          </a:prstGeom>
        </p:spPr>
        <p:txBody>
          <a:bodyPr wrap="square">
            <a:spAutoFit/>
          </a:bodyPr>
          <a:lstStyle/>
          <a:p>
            <a:pPr algn="ctr"/>
            <a:r>
              <a:rPr lang="tr-TR" sz="2400" b="1" dirty="0">
                <a:solidFill>
                  <a:srgbClr val="FF0000"/>
                </a:solidFill>
              </a:rPr>
              <a:t>ÜNİVERSİTE SEÇME SINAVINDA SÖZEL </a:t>
            </a:r>
          </a:p>
          <a:p>
            <a:pPr algn="ctr"/>
            <a:r>
              <a:rPr lang="tr-TR" sz="2400" b="1" dirty="0">
                <a:solidFill>
                  <a:srgbClr val="FF0000"/>
                </a:solidFill>
              </a:rPr>
              <a:t>PUANINA HANGİ DERSLER PUAN GETİRİYOR?</a:t>
            </a:r>
          </a:p>
        </p:txBody>
      </p:sp>
      <p:pic>
        <p:nvPicPr>
          <p:cNvPr id="7" name="Resim 6"/>
          <p:cNvPicPr>
            <a:picLocks noChangeAspect="1"/>
          </p:cNvPicPr>
          <p:nvPr/>
        </p:nvPicPr>
        <p:blipFill>
          <a:blip r:embed="rId2" cstate="print"/>
          <a:stretch>
            <a:fillRect/>
          </a:stretch>
        </p:blipFill>
        <p:spPr>
          <a:xfrm>
            <a:off x="4860032" y="2420888"/>
            <a:ext cx="3917138" cy="3929177"/>
          </a:xfrm>
          <a:prstGeom prst="rect">
            <a:avLst/>
          </a:prstGeom>
        </p:spPr>
      </p:pic>
      <p:sp>
        <p:nvSpPr>
          <p:cNvPr id="5" name="4 Dikdörtgen"/>
          <p:cNvSpPr/>
          <p:nvPr/>
        </p:nvSpPr>
        <p:spPr>
          <a:xfrm>
            <a:off x="4572000" y="3645024"/>
            <a:ext cx="4572000" cy="1569660"/>
          </a:xfrm>
          <a:prstGeom prst="rect">
            <a:avLst/>
          </a:prstGeom>
        </p:spPr>
        <p:txBody>
          <a:bodyPr>
            <a:spAutoFit/>
          </a:bodyPr>
          <a:lstStyle/>
          <a:p>
            <a:pPr algn="ctr"/>
            <a:r>
              <a:rPr lang="tr-TR" sz="2400" b="1" dirty="0"/>
              <a:t>SÖZEL PUAN</a:t>
            </a:r>
          </a:p>
          <a:p>
            <a:pPr algn="ctr"/>
            <a:r>
              <a:rPr lang="tr-TR" sz="2400" b="1" dirty="0"/>
              <a:t> TÜRÜNE PUAN </a:t>
            </a:r>
          </a:p>
          <a:p>
            <a:pPr algn="ctr"/>
            <a:r>
              <a:rPr lang="tr-TR" sz="2400" b="1" dirty="0"/>
              <a:t>GETİREN DERSLER</a:t>
            </a:r>
          </a:p>
          <a:p>
            <a:pPr algn="ctr"/>
            <a:endParaRPr lang="tr-TR" sz="2400" b="1" dirty="0"/>
          </a:p>
        </p:txBody>
      </p:sp>
      <p:sp>
        <p:nvSpPr>
          <p:cNvPr id="6" name="5 Dikdörtgen"/>
          <p:cNvSpPr/>
          <p:nvPr/>
        </p:nvSpPr>
        <p:spPr>
          <a:xfrm>
            <a:off x="323528" y="1772816"/>
            <a:ext cx="4572000" cy="3108543"/>
          </a:xfrm>
          <a:prstGeom prst="rect">
            <a:avLst/>
          </a:prstGeom>
        </p:spPr>
        <p:txBody>
          <a:bodyPr wrap="square">
            <a:spAutoFit/>
          </a:bodyPr>
          <a:lstStyle/>
          <a:p>
            <a:pPr>
              <a:buFont typeface="Wingdings" panose="05000000000000000000" pitchFamily="2" charset="2"/>
              <a:buChar char="§"/>
            </a:pPr>
            <a:r>
              <a:rPr lang="tr-TR" sz="2800" b="1" dirty="0"/>
              <a:t>T.EDEBİYATI: 24 SORU</a:t>
            </a:r>
          </a:p>
          <a:p>
            <a:pPr>
              <a:buFont typeface="Wingdings" panose="05000000000000000000" pitchFamily="2" charset="2"/>
              <a:buChar char="§"/>
            </a:pPr>
            <a:r>
              <a:rPr lang="tr-TR" sz="2800" b="1" dirty="0"/>
              <a:t>TARİH-1: 10 SORU</a:t>
            </a:r>
          </a:p>
          <a:p>
            <a:pPr>
              <a:buFont typeface="Wingdings" panose="05000000000000000000" pitchFamily="2" charset="2"/>
              <a:buChar char="§"/>
            </a:pPr>
            <a:r>
              <a:rPr lang="tr-TR" sz="2800" b="1" dirty="0"/>
              <a:t>COĞRAFYA-1: 6 SORU</a:t>
            </a:r>
          </a:p>
          <a:p>
            <a:pPr>
              <a:buFont typeface="Wingdings" panose="05000000000000000000" pitchFamily="2" charset="2"/>
              <a:buChar char="§"/>
            </a:pPr>
            <a:r>
              <a:rPr lang="tr-TR" sz="2800" b="1" dirty="0"/>
              <a:t>TARİH-2: 11 SORU</a:t>
            </a:r>
          </a:p>
          <a:p>
            <a:pPr>
              <a:buFont typeface="Wingdings" panose="05000000000000000000" pitchFamily="2" charset="2"/>
              <a:buChar char="§"/>
            </a:pPr>
            <a:r>
              <a:rPr lang="tr-TR" sz="2800" b="1" dirty="0"/>
              <a:t>COĞRAFYA-2: 11 SORU</a:t>
            </a:r>
          </a:p>
          <a:p>
            <a:pPr>
              <a:buFont typeface="Wingdings" panose="05000000000000000000" pitchFamily="2" charset="2"/>
              <a:buChar char="§"/>
            </a:pPr>
            <a:r>
              <a:rPr lang="tr-TR" sz="2800" b="1" dirty="0"/>
              <a:t>FELSEFE GRUBU: 12 SORU</a:t>
            </a:r>
          </a:p>
          <a:p>
            <a:pPr>
              <a:buFont typeface="Wingdings" panose="05000000000000000000" pitchFamily="2" charset="2"/>
              <a:buChar char="§"/>
            </a:pPr>
            <a:r>
              <a:rPr lang="tr-TR" sz="2800" b="1" dirty="0"/>
              <a:t>DİN KÜLTÜRÜ: 6 SORU</a:t>
            </a:r>
          </a:p>
        </p:txBody>
      </p:sp>
      <p:sp>
        <p:nvSpPr>
          <p:cNvPr id="8" name="7 Dikdörtgen"/>
          <p:cNvSpPr/>
          <p:nvPr/>
        </p:nvSpPr>
        <p:spPr>
          <a:xfrm>
            <a:off x="755576" y="5229200"/>
            <a:ext cx="3672408" cy="923330"/>
          </a:xfrm>
          <a:prstGeom prst="rect">
            <a:avLst/>
          </a:prstGeom>
        </p:spPr>
        <p:txBody>
          <a:bodyPr wrap="square">
            <a:spAutoFit/>
          </a:bodyPr>
          <a:lstStyle/>
          <a:p>
            <a:pPr>
              <a:buFont typeface="Wingdings" panose="05000000000000000000" pitchFamily="2" charset="2"/>
              <a:buChar char="§"/>
            </a:pPr>
            <a:r>
              <a:rPr lang="tr-TR" b="1" dirty="0"/>
              <a:t>TYT’YE SINAVA GİREN</a:t>
            </a:r>
          </a:p>
          <a:p>
            <a:r>
              <a:rPr lang="tr-TR" b="1" dirty="0"/>
              <a:t>TÜM ADAYLAR BELİRTİLEN </a:t>
            </a:r>
          </a:p>
          <a:p>
            <a:r>
              <a:rPr lang="tr-TR" b="1" dirty="0"/>
              <a:t>SORULARDAN SORUMLUDURLAR.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619672" y="404664"/>
            <a:ext cx="6336704" cy="830997"/>
          </a:xfrm>
          <a:prstGeom prst="rect">
            <a:avLst/>
          </a:prstGeom>
        </p:spPr>
        <p:txBody>
          <a:bodyPr wrap="square">
            <a:spAutoFit/>
          </a:bodyPr>
          <a:lstStyle/>
          <a:p>
            <a:pPr algn="ctr"/>
            <a:r>
              <a:rPr lang="tr-TR" sz="2400" b="1" dirty="0">
                <a:solidFill>
                  <a:srgbClr val="FF0000"/>
                </a:solidFill>
              </a:rPr>
              <a:t>ÜNİVERSİTE SEÇME SINAVINDA DİL PUANINA HANGİ DERSLER PUAN GETİRİYOR?</a:t>
            </a:r>
          </a:p>
        </p:txBody>
      </p:sp>
      <p:pic>
        <p:nvPicPr>
          <p:cNvPr id="7" name="Resim 6"/>
          <p:cNvPicPr>
            <a:picLocks noChangeAspect="1"/>
          </p:cNvPicPr>
          <p:nvPr/>
        </p:nvPicPr>
        <p:blipFill>
          <a:blip r:embed="rId2" cstate="print"/>
          <a:stretch>
            <a:fillRect/>
          </a:stretch>
        </p:blipFill>
        <p:spPr>
          <a:xfrm>
            <a:off x="4860032" y="2420888"/>
            <a:ext cx="3917138" cy="3929177"/>
          </a:xfrm>
          <a:prstGeom prst="rect">
            <a:avLst/>
          </a:prstGeom>
        </p:spPr>
      </p:pic>
      <p:sp>
        <p:nvSpPr>
          <p:cNvPr id="5" name="4 Dikdörtgen"/>
          <p:cNvSpPr/>
          <p:nvPr/>
        </p:nvSpPr>
        <p:spPr>
          <a:xfrm>
            <a:off x="4572000" y="3717032"/>
            <a:ext cx="4572000" cy="1569660"/>
          </a:xfrm>
          <a:prstGeom prst="rect">
            <a:avLst/>
          </a:prstGeom>
        </p:spPr>
        <p:txBody>
          <a:bodyPr>
            <a:spAutoFit/>
          </a:bodyPr>
          <a:lstStyle/>
          <a:p>
            <a:pPr algn="ctr"/>
            <a:r>
              <a:rPr lang="tr-TR" sz="2400" b="1" dirty="0"/>
              <a:t>DİL PUAN</a:t>
            </a:r>
          </a:p>
          <a:p>
            <a:pPr algn="ctr"/>
            <a:r>
              <a:rPr lang="tr-TR" sz="2400" b="1" dirty="0"/>
              <a:t> TÜRÜNE PUAN </a:t>
            </a:r>
          </a:p>
          <a:p>
            <a:pPr algn="ctr"/>
            <a:r>
              <a:rPr lang="tr-TR" sz="2400" b="1" dirty="0"/>
              <a:t>GETİREN DERSLER</a:t>
            </a:r>
          </a:p>
          <a:p>
            <a:pPr algn="ctr"/>
            <a:endParaRPr lang="tr-TR" sz="2400" b="1" dirty="0"/>
          </a:p>
        </p:txBody>
      </p:sp>
      <p:sp>
        <p:nvSpPr>
          <p:cNvPr id="6" name="5 Dikdörtgen"/>
          <p:cNvSpPr/>
          <p:nvPr/>
        </p:nvSpPr>
        <p:spPr>
          <a:xfrm>
            <a:off x="467544" y="1916832"/>
            <a:ext cx="4320480" cy="2308324"/>
          </a:xfrm>
          <a:prstGeom prst="rect">
            <a:avLst/>
          </a:prstGeom>
        </p:spPr>
        <p:txBody>
          <a:bodyPr wrap="square">
            <a:spAutoFit/>
          </a:bodyPr>
          <a:lstStyle/>
          <a:p>
            <a:r>
              <a:rPr lang="tr-TR" sz="2400" b="1" dirty="0"/>
              <a:t>**DİL PUAN TÜRÜ TEK PUAN TÜRÜNDEN OLUŞUP, DİL SINAVINA GİRMELERİ YETERLİ OLACAKTIR.</a:t>
            </a:r>
          </a:p>
          <a:p>
            <a:r>
              <a:rPr lang="tr-TR" sz="2400" b="1" dirty="0"/>
              <a:t>**SINAV TEK OTURUM OLUP</a:t>
            </a:r>
          </a:p>
          <a:p>
            <a:r>
              <a:rPr lang="tr-TR" sz="2400" b="1" dirty="0"/>
              <a:t>   80 SORUDAN OLUŞMAKTADIR.</a:t>
            </a:r>
          </a:p>
        </p:txBody>
      </p:sp>
      <p:sp>
        <p:nvSpPr>
          <p:cNvPr id="8" name="7 Dikdörtgen"/>
          <p:cNvSpPr/>
          <p:nvPr/>
        </p:nvSpPr>
        <p:spPr>
          <a:xfrm>
            <a:off x="899592" y="5373216"/>
            <a:ext cx="3672408" cy="923330"/>
          </a:xfrm>
          <a:prstGeom prst="rect">
            <a:avLst/>
          </a:prstGeom>
        </p:spPr>
        <p:txBody>
          <a:bodyPr wrap="square">
            <a:spAutoFit/>
          </a:bodyPr>
          <a:lstStyle/>
          <a:p>
            <a:pPr>
              <a:buFont typeface="Wingdings" panose="05000000000000000000" pitchFamily="2" charset="2"/>
              <a:buChar char="§"/>
            </a:pPr>
            <a:r>
              <a:rPr lang="tr-TR" b="1" dirty="0"/>
              <a:t>TYT’YE SINAVA GİREN</a:t>
            </a:r>
          </a:p>
          <a:p>
            <a:r>
              <a:rPr lang="tr-TR" b="1" dirty="0"/>
              <a:t>TÜM ADAYLAR BELİRTİLEN </a:t>
            </a:r>
          </a:p>
          <a:p>
            <a:r>
              <a:rPr lang="tr-TR" b="1" dirty="0"/>
              <a:t>SORULARDAN SORUMLUDURLAR.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323528" y="404664"/>
            <a:ext cx="8352928" cy="584775"/>
          </a:xfrm>
          <a:prstGeom prst="rect">
            <a:avLst/>
          </a:prstGeom>
        </p:spPr>
        <p:txBody>
          <a:bodyPr wrap="square">
            <a:spAutoFit/>
          </a:bodyPr>
          <a:lstStyle/>
          <a:p>
            <a:pPr algn="ctr"/>
            <a:r>
              <a:rPr lang="tr-TR" sz="3200" b="1" dirty="0">
                <a:solidFill>
                  <a:srgbClr val="FF0000"/>
                </a:solidFill>
              </a:rPr>
              <a:t>ALAN SEÇERKEN DİKKAT EDİLMESİ GEREKENLER</a:t>
            </a:r>
          </a:p>
        </p:txBody>
      </p:sp>
      <p:pic>
        <p:nvPicPr>
          <p:cNvPr id="6" name="Resim 18"/>
          <p:cNvPicPr>
            <a:picLocks noChangeAspect="1"/>
          </p:cNvPicPr>
          <p:nvPr/>
        </p:nvPicPr>
        <p:blipFill>
          <a:blip r:embed="rId2" cstate="print"/>
          <a:stretch>
            <a:fillRect/>
          </a:stretch>
        </p:blipFill>
        <p:spPr>
          <a:xfrm>
            <a:off x="834131" y="854956"/>
            <a:ext cx="3089798" cy="3020123"/>
          </a:xfrm>
          <a:prstGeom prst="rect">
            <a:avLst/>
          </a:prstGeom>
        </p:spPr>
      </p:pic>
      <p:pic>
        <p:nvPicPr>
          <p:cNvPr id="7" name="Resim 19"/>
          <p:cNvPicPr>
            <a:picLocks noChangeAspect="1"/>
          </p:cNvPicPr>
          <p:nvPr/>
        </p:nvPicPr>
        <p:blipFill>
          <a:blip r:embed="rId3" cstate="print"/>
          <a:stretch>
            <a:fillRect/>
          </a:stretch>
        </p:blipFill>
        <p:spPr>
          <a:xfrm>
            <a:off x="4716016" y="836712"/>
            <a:ext cx="3240359" cy="3102678"/>
          </a:xfrm>
          <a:prstGeom prst="rect">
            <a:avLst/>
          </a:prstGeom>
        </p:spPr>
      </p:pic>
      <p:pic>
        <p:nvPicPr>
          <p:cNvPr id="8" name="Resim 20"/>
          <p:cNvPicPr>
            <a:picLocks noChangeAspect="1"/>
          </p:cNvPicPr>
          <p:nvPr/>
        </p:nvPicPr>
        <p:blipFill>
          <a:blip r:embed="rId4" cstate="print"/>
          <a:stretch>
            <a:fillRect/>
          </a:stretch>
        </p:blipFill>
        <p:spPr>
          <a:xfrm>
            <a:off x="4788024" y="3892846"/>
            <a:ext cx="3109500" cy="2965154"/>
          </a:xfrm>
          <a:prstGeom prst="rect">
            <a:avLst/>
          </a:prstGeom>
        </p:spPr>
      </p:pic>
      <p:pic>
        <p:nvPicPr>
          <p:cNvPr id="9" name="Resim 21"/>
          <p:cNvPicPr>
            <a:picLocks noChangeAspect="1"/>
          </p:cNvPicPr>
          <p:nvPr/>
        </p:nvPicPr>
        <p:blipFill>
          <a:blip r:embed="rId5" cstate="print"/>
          <a:stretch>
            <a:fillRect/>
          </a:stretch>
        </p:blipFill>
        <p:spPr>
          <a:xfrm>
            <a:off x="1043608" y="3837876"/>
            <a:ext cx="3168352" cy="3020124"/>
          </a:xfrm>
          <a:prstGeom prst="rect">
            <a:avLst/>
          </a:prstGeom>
        </p:spPr>
      </p:pic>
      <p:sp>
        <p:nvSpPr>
          <p:cNvPr id="16" name="Metin kutusu 23"/>
          <p:cNvSpPr txBox="1"/>
          <p:nvPr/>
        </p:nvSpPr>
        <p:spPr>
          <a:xfrm>
            <a:off x="1547664" y="1556792"/>
            <a:ext cx="2278393" cy="1384995"/>
          </a:xfrm>
          <a:prstGeom prst="rect">
            <a:avLst/>
          </a:prstGeom>
          <a:noFill/>
        </p:spPr>
        <p:txBody>
          <a:bodyPr wrap="square" rtlCol="0">
            <a:spAutoFit/>
          </a:bodyPr>
          <a:lstStyle/>
          <a:p>
            <a:pPr algn="ctr"/>
            <a:r>
              <a:rPr lang="tr-TR" sz="2800" b="1" dirty="0"/>
              <a:t>İLGİ</a:t>
            </a:r>
          </a:p>
          <a:p>
            <a:pPr algn="ctr"/>
            <a:r>
              <a:rPr lang="tr-TR" sz="2800" b="1" dirty="0"/>
              <a:t>YETENEĞİNİ</a:t>
            </a:r>
          </a:p>
          <a:p>
            <a:pPr algn="ctr"/>
            <a:r>
              <a:rPr lang="tr-TR" sz="2800" b="1" dirty="0"/>
              <a:t>KEŞFET</a:t>
            </a:r>
          </a:p>
        </p:txBody>
      </p:sp>
      <p:sp>
        <p:nvSpPr>
          <p:cNvPr id="17" name="Metin kutusu 24"/>
          <p:cNvSpPr txBox="1"/>
          <p:nvPr/>
        </p:nvSpPr>
        <p:spPr>
          <a:xfrm>
            <a:off x="4932040" y="1700808"/>
            <a:ext cx="2761488" cy="1384995"/>
          </a:xfrm>
          <a:prstGeom prst="rect">
            <a:avLst/>
          </a:prstGeom>
          <a:noFill/>
        </p:spPr>
        <p:txBody>
          <a:bodyPr wrap="square" rtlCol="0">
            <a:spAutoFit/>
          </a:bodyPr>
          <a:lstStyle/>
          <a:p>
            <a:pPr algn="ctr"/>
            <a:r>
              <a:rPr lang="tr-TR" sz="2800" b="1" dirty="0"/>
              <a:t>DERS</a:t>
            </a:r>
          </a:p>
          <a:p>
            <a:pPr algn="ctr"/>
            <a:r>
              <a:rPr lang="tr-TR" sz="2800" b="1" dirty="0"/>
              <a:t>İÇERİKLERİNİ</a:t>
            </a:r>
          </a:p>
          <a:p>
            <a:pPr algn="ctr"/>
            <a:r>
              <a:rPr lang="tr-TR" sz="2800" b="1" dirty="0"/>
              <a:t>ÖĞREN</a:t>
            </a:r>
          </a:p>
        </p:txBody>
      </p:sp>
      <p:sp>
        <p:nvSpPr>
          <p:cNvPr id="18" name="Metin kutusu 25"/>
          <p:cNvSpPr txBox="1"/>
          <p:nvPr/>
        </p:nvSpPr>
        <p:spPr>
          <a:xfrm>
            <a:off x="1403648" y="4797152"/>
            <a:ext cx="2761488" cy="954107"/>
          </a:xfrm>
          <a:prstGeom prst="rect">
            <a:avLst/>
          </a:prstGeom>
          <a:noFill/>
        </p:spPr>
        <p:txBody>
          <a:bodyPr wrap="square" rtlCol="0">
            <a:spAutoFit/>
          </a:bodyPr>
          <a:lstStyle/>
          <a:p>
            <a:pPr algn="ctr"/>
            <a:r>
              <a:rPr lang="tr-TR" sz="2800" b="1" dirty="0"/>
              <a:t>MESLEKLERİ</a:t>
            </a:r>
          </a:p>
          <a:p>
            <a:pPr algn="ctr"/>
            <a:r>
              <a:rPr lang="tr-TR" sz="2800" b="1" dirty="0"/>
              <a:t>BİL</a:t>
            </a:r>
          </a:p>
        </p:txBody>
      </p:sp>
      <p:sp>
        <p:nvSpPr>
          <p:cNvPr id="19" name="Metin kutusu 26"/>
          <p:cNvSpPr txBox="1"/>
          <p:nvPr/>
        </p:nvSpPr>
        <p:spPr>
          <a:xfrm>
            <a:off x="4788024" y="4797152"/>
            <a:ext cx="2761488" cy="954107"/>
          </a:xfrm>
          <a:prstGeom prst="rect">
            <a:avLst/>
          </a:prstGeom>
          <a:noFill/>
        </p:spPr>
        <p:txBody>
          <a:bodyPr wrap="square" rtlCol="0">
            <a:spAutoFit/>
          </a:bodyPr>
          <a:lstStyle/>
          <a:p>
            <a:pPr algn="ctr"/>
            <a:r>
              <a:rPr lang="tr-TR" sz="2800" b="1" dirty="0"/>
              <a:t>DERS BAŞARINI</a:t>
            </a:r>
          </a:p>
          <a:p>
            <a:pPr algn="ctr"/>
            <a:r>
              <a:rPr lang="tr-TR" sz="2800" b="1" dirty="0"/>
              <a:t>GÖZ ÖNÜNE AL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468560" y="260648"/>
            <a:ext cx="8064896" cy="830997"/>
          </a:xfrm>
          <a:prstGeom prst="rect">
            <a:avLst/>
          </a:prstGeom>
        </p:spPr>
        <p:txBody>
          <a:bodyPr wrap="square">
            <a:spAutoFit/>
          </a:bodyPr>
          <a:lstStyle/>
          <a:p>
            <a:pPr algn="ctr"/>
            <a:r>
              <a:rPr lang="tr-TR" sz="2400" b="1" dirty="0">
                <a:solidFill>
                  <a:srgbClr val="FF0000"/>
                </a:solidFill>
              </a:rPr>
              <a:t>BUNLARIN DIŞINDA ALAN SEÇİMİ </a:t>
            </a:r>
          </a:p>
          <a:p>
            <a:pPr algn="ctr"/>
            <a:r>
              <a:rPr lang="tr-TR" sz="2400" b="1" dirty="0">
                <a:solidFill>
                  <a:srgbClr val="FF0000"/>
                </a:solidFill>
              </a:rPr>
              <a:t>YAPILIRKEN YAPILAN HATALAR…</a:t>
            </a:r>
          </a:p>
        </p:txBody>
      </p:sp>
      <p:pic>
        <p:nvPicPr>
          <p:cNvPr id="5" name="Resim 9"/>
          <p:cNvPicPr>
            <a:picLocks noChangeAspect="1"/>
          </p:cNvPicPr>
          <p:nvPr/>
        </p:nvPicPr>
        <p:blipFill>
          <a:blip r:embed="rId2" cstate="print"/>
          <a:stretch>
            <a:fillRect/>
          </a:stretch>
        </p:blipFill>
        <p:spPr>
          <a:xfrm>
            <a:off x="399766" y="1209350"/>
            <a:ext cx="1003882" cy="975736"/>
          </a:xfrm>
          <a:prstGeom prst="rect">
            <a:avLst/>
          </a:prstGeom>
        </p:spPr>
      </p:pic>
      <p:sp>
        <p:nvSpPr>
          <p:cNvPr id="6" name="Metin kutusu 10"/>
          <p:cNvSpPr txBox="1"/>
          <p:nvPr/>
        </p:nvSpPr>
        <p:spPr>
          <a:xfrm>
            <a:off x="1403648" y="1412776"/>
            <a:ext cx="6528816" cy="830997"/>
          </a:xfrm>
          <a:prstGeom prst="rect">
            <a:avLst/>
          </a:prstGeom>
          <a:noFill/>
        </p:spPr>
        <p:txBody>
          <a:bodyPr wrap="square" rtlCol="0">
            <a:spAutoFit/>
          </a:bodyPr>
          <a:lstStyle/>
          <a:p>
            <a:r>
              <a:rPr lang="tr-TR" sz="2400" b="1" dirty="0"/>
              <a:t>İLGİNİZİ VE YETENEĞİNİZİ TANIMADAN ALAN SEÇİMİ YAPMAK</a:t>
            </a:r>
          </a:p>
        </p:txBody>
      </p:sp>
      <p:pic>
        <p:nvPicPr>
          <p:cNvPr id="7" name="Resim 11"/>
          <p:cNvPicPr>
            <a:picLocks noChangeAspect="1"/>
          </p:cNvPicPr>
          <p:nvPr/>
        </p:nvPicPr>
        <p:blipFill>
          <a:blip r:embed="rId3" cstate="print"/>
          <a:stretch>
            <a:fillRect/>
          </a:stretch>
        </p:blipFill>
        <p:spPr>
          <a:xfrm>
            <a:off x="399766" y="2450092"/>
            <a:ext cx="1003882" cy="1019466"/>
          </a:xfrm>
          <a:prstGeom prst="rect">
            <a:avLst/>
          </a:prstGeom>
        </p:spPr>
      </p:pic>
      <p:sp>
        <p:nvSpPr>
          <p:cNvPr id="8" name="Metin kutusu 12"/>
          <p:cNvSpPr txBox="1"/>
          <p:nvPr/>
        </p:nvSpPr>
        <p:spPr>
          <a:xfrm>
            <a:off x="1403648" y="2638561"/>
            <a:ext cx="6528816" cy="830997"/>
          </a:xfrm>
          <a:prstGeom prst="rect">
            <a:avLst/>
          </a:prstGeom>
          <a:noFill/>
        </p:spPr>
        <p:txBody>
          <a:bodyPr wrap="square" rtlCol="0">
            <a:spAutoFit/>
          </a:bodyPr>
          <a:lstStyle/>
          <a:p>
            <a:r>
              <a:rPr lang="tr-TR" sz="2400" b="1" dirty="0"/>
              <a:t>BİRİLERİNİN TAVSİYESİ ÜZERİNE ALAN SEÇİMİ YAPMAK</a:t>
            </a:r>
          </a:p>
        </p:txBody>
      </p:sp>
      <p:pic>
        <p:nvPicPr>
          <p:cNvPr id="9" name="Resim 13"/>
          <p:cNvPicPr>
            <a:picLocks noChangeAspect="1"/>
          </p:cNvPicPr>
          <p:nvPr/>
        </p:nvPicPr>
        <p:blipFill>
          <a:blip r:embed="rId4" cstate="print"/>
          <a:stretch>
            <a:fillRect/>
          </a:stretch>
        </p:blipFill>
        <p:spPr>
          <a:xfrm>
            <a:off x="399766" y="3734564"/>
            <a:ext cx="1003882" cy="984941"/>
          </a:xfrm>
          <a:prstGeom prst="rect">
            <a:avLst/>
          </a:prstGeom>
        </p:spPr>
      </p:pic>
      <p:sp>
        <p:nvSpPr>
          <p:cNvPr id="10" name="Metin kutusu 14"/>
          <p:cNvSpPr txBox="1"/>
          <p:nvPr/>
        </p:nvSpPr>
        <p:spPr>
          <a:xfrm>
            <a:off x="1403648" y="3908922"/>
            <a:ext cx="6528816" cy="830997"/>
          </a:xfrm>
          <a:prstGeom prst="rect">
            <a:avLst/>
          </a:prstGeom>
          <a:noFill/>
        </p:spPr>
        <p:txBody>
          <a:bodyPr wrap="square" rtlCol="0">
            <a:spAutoFit/>
          </a:bodyPr>
          <a:lstStyle/>
          <a:p>
            <a:r>
              <a:rPr lang="tr-TR" sz="2400" b="1" dirty="0"/>
              <a:t>AİLESİNİN BASKISI İLE KENDİSİNE UYGUN ALANI SEÇMEMEK. AİLENİN İSTEDİĞİ ALAN GEÇMEK</a:t>
            </a:r>
          </a:p>
        </p:txBody>
      </p:sp>
      <p:pic>
        <p:nvPicPr>
          <p:cNvPr id="11" name="Resim 15"/>
          <p:cNvPicPr>
            <a:picLocks noChangeAspect="1"/>
          </p:cNvPicPr>
          <p:nvPr/>
        </p:nvPicPr>
        <p:blipFill>
          <a:blip r:embed="rId5" cstate="print"/>
          <a:stretch>
            <a:fillRect/>
          </a:stretch>
        </p:blipFill>
        <p:spPr>
          <a:xfrm>
            <a:off x="416096" y="4984511"/>
            <a:ext cx="1003882" cy="975736"/>
          </a:xfrm>
          <a:prstGeom prst="rect">
            <a:avLst/>
          </a:prstGeom>
        </p:spPr>
      </p:pic>
      <p:sp>
        <p:nvSpPr>
          <p:cNvPr id="12" name="Metin kutusu 16"/>
          <p:cNvSpPr txBox="1"/>
          <p:nvPr/>
        </p:nvSpPr>
        <p:spPr>
          <a:xfrm>
            <a:off x="1403648" y="5129250"/>
            <a:ext cx="6528816" cy="830997"/>
          </a:xfrm>
          <a:prstGeom prst="rect">
            <a:avLst/>
          </a:prstGeom>
          <a:noFill/>
        </p:spPr>
        <p:txBody>
          <a:bodyPr wrap="square" rtlCol="0">
            <a:spAutoFit/>
          </a:bodyPr>
          <a:lstStyle/>
          <a:p>
            <a:r>
              <a:rPr lang="tr-TR" sz="2400" b="1" dirty="0"/>
              <a:t>SAYISAL BÖLÜMDEN DAHA RAHAT MESLEK SAHİBİ OLACAĞINI DÜŞÜNMEK.</a:t>
            </a:r>
          </a:p>
        </p:txBody>
      </p:sp>
      <p:pic>
        <p:nvPicPr>
          <p:cNvPr id="13" name="Resim 5"/>
          <p:cNvPicPr>
            <a:picLocks noChangeAspect="1"/>
          </p:cNvPicPr>
          <p:nvPr/>
        </p:nvPicPr>
        <p:blipFill>
          <a:blip r:embed="rId6" cstate="print"/>
          <a:stretch>
            <a:fillRect/>
          </a:stretch>
        </p:blipFill>
        <p:spPr>
          <a:xfrm>
            <a:off x="6948264" y="0"/>
            <a:ext cx="2195736" cy="1844824"/>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10"/>
          <p:cNvSpPr txBox="1"/>
          <p:nvPr/>
        </p:nvSpPr>
        <p:spPr>
          <a:xfrm>
            <a:off x="1331640" y="1124744"/>
            <a:ext cx="6528816" cy="1200329"/>
          </a:xfrm>
          <a:prstGeom prst="rect">
            <a:avLst/>
          </a:prstGeom>
          <a:noFill/>
        </p:spPr>
        <p:txBody>
          <a:bodyPr wrap="square" rtlCol="0">
            <a:spAutoFit/>
          </a:bodyPr>
          <a:lstStyle/>
          <a:p>
            <a:r>
              <a:rPr lang="tr-TR" sz="2400" b="1" dirty="0"/>
              <a:t>GELECEĞİN MESLEĞİ ARAYIŞI VE BU NEDENLE KENDİLERİNE UYGUN OLMAYAN MESLEKLERİ BELİRLEMEK.</a:t>
            </a:r>
          </a:p>
        </p:txBody>
      </p:sp>
      <p:sp>
        <p:nvSpPr>
          <p:cNvPr id="5" name="Metin kutusu 14"/>
          <p:cNvSpPr txBox="1"/>
          <p:nvPr/>
        </p:nvSpPr>
        <p:spPr>
          <a:xfrm>
            <a:off x="1331640" y="2752148"/>
            <a:ext cx="6528816" cy="830997"/>
          </a:xfrm>
          <a:prstGeom prst="rect">
            <a:avLst/>
          </a:prstGeom>
          <a:noFill/>
        </p:spPr>
        <p:txBody>
          <a:bodyPr wrap="square" rtlCol="0">
            <a:spAutoFit/>
          </a:bodyPr>
          <a:lstStyle/>
          <a:p>
            <a:r>
              <a:rPr lang="tr-TR" sz="2400" b="1" dirty="0"/>
              <a:t>BU SÜREÇTE UZMAN KİŞİLERDEN DESTEK ALMAMAK</a:t>
            </a:r>
          </a:p>
        </p:txBody>
      </p:sp>
      <p:sp>
        <p:nvSpPr>
          <p:cNvPr id="6" name="Metin kutusu 16"/>
          <p:cNvSpPr txBox="1"/>
          <p:nvPr/>
        </p:nvSpPr>
        <p:spPr>
          <a:xfrm>
            <a:off x="1331640" y="4191549"/>
            <a:ext cx="6528816" cy="830997"/>
          </a:xfrm>
          <a:prstGeom prst="rect">
            <a:avLst/>
          </a:prstGeom>
          <a:noFill/>
        </p:spPr>
        <p:txBody>
          <a:bodyPr wrap="square" rtlCol="0">
            <a:spAutoFit/>
          </a:bodyPr>
          <a:lstStyle/>
          <a:p>
            <a:r>
              <a:rPr lang="tr-TR" sz="2400" b="1" dirty="0"/>
              <a:t>YAKIN ARKADAŞLAR İÇİN ONLARLA İLE AYNI BÖLÜMÜ SEÇMEK</a:t>
            </a:r>
          </a:p>
        </p:txBody>
      </p:sp>
      <p:pic>
        <p:nvPicPr>
          <p:cNvPr id="7" name="Resim 1"/>
          <p:cNvPicPr>
            <a:picLocks noChangeAspect="1"/>
          </p:cNvPicPr>
          <p:nvPr/>
        </p:nvPicPr>
        <p:blipFill>
          <a:blip r:embed="rId2" cstate="print"/>
          <a:stretch>
            <a:fillRect/>
          </a:stretch>
        </p:blipFill>
        <p:spPr>
          <a:xfrm>
            <a:off x="264644" y="977711"/>
            <a:ext cx="1066996" cy="1037080"/>
          </a:xfrm>
          <a:prstGeom prst="rect">
            <a:avLst/>
          </a:prstGeom>
        </p:spPr>
      </p:pic>
      <p:pic>
        <p:nvPicPr>
          <p:cNvPr id="8" name="Resim 2"/>
          <p:cNvPicPr>
            <a:picLocks noChangeAspect="1"/>
          </p:cNvPicPr>
          <p:nvPr/>
        </p:nvPicPr>
        <p:blipFill>
          <a:blip r:embed="rId3" cstate="print"/>
          <a:stretch>
            <a:fillRect/>
          </a:stretch>
        </p:blipFill>
        <p:spPr>
          <a:xfrm>
            <a:off x="282932" y="2583810"/>
            <a:ext cx="1048708" cy="1038720"/>
          </a:xfrm>
          <a:prstGeom prst="rect">
            <a:avLst/>
          </a:prstGeom>
        </p:spPr>
      </p:pic>
      <p:pic>
        <p:nvPicPr>
          <p:cNvPr id="9" name="Resim 6"/>
          <p:cNvPicPr>
            <a:picLocks noChangeAspect="1"/>
          </p:cNvPicPr>
          <p:nvPr/>
        </p:nvPicPr>
        <p:blipFill>
          <a:blip r:embed="rId4" cstate="print"/>
          <a:stretch>
            <a:fillRect/>
          </a:stretch>
        </p:blipFill>
        <p:spPr>
          <a:xfrm>
            <a:off x="344088" y="3974288"/>
            <a:ext cx="987552" cy="959863"/>
          </a:xfrm>
          <a:prstGeom prst="rect">
            <a:avLst/>
          </a:prstGeom>
        </p:spPr>
      </p:pic>
      <p:sp>
        <p:nvSpPr>
          <p:cNvPr id="10" name="Dikdörtgen 7"/>
          <p:cNvSpPr/>
          <p:nvPr/>
        </p:nvSpPr>
        <p:spPr>
          <a:xfrm>
            <a:off x="1973062" y="5326385"/>
            <a:ext cx="4131259" cy="369332"/>
          </a:xfrm>
          <a:prstGeom prst="rect">
            <a:avLst/>
          </a:prstGeom>
        </p:spPr>
        <p:txBody>
          <a:bodyPr wrap="none">
            <a:spAutoFit/>
          </a:bodyPr>
          <a:lstStyle/>
          <a:p>
            <a:pPr algn="ctr"/>
            <a:r>
              <a:rPr lang="tr-TR" b="1" dirty="0"/>
              <a:t>VB. YAPILAN HATALAR BULUNMAKTADIR.</a:t>
            </a:r>
          </a:p>
        </p:txBody>
      </p:sp>
      <p:pic>
        <p:nvPicPr>
          <p:cNvPr id="11" name="Resim 5"/>
          <p:cNvPicPr>
            <a:picLocks noChangeAspect="1"/>
          </p:cNvPicPr>
          <p:nvPr/>
        </p:nvPicPr>
        <p:blipFill>
          <a:blip r:embed="rId5" cstate="print"/>
          <a:stretch>
            <a:fillRect/>
          </a:stretch>
        </p:blipFill>
        <p:spPr>
          <a:xfrm>
            <a:off x="6948264" y="0"/>
            <a:ext cx="2195736" cy="1844824"/>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cstate="print"/>
          <a:stretch>
            <a:fillRect/>
          </a:stretch>
        </p:blipFill>
        <p:spPr>
          <a:xfrm>
            <a:off x="251520" y="980728"/>
            <a:ext cx="8699345" cy="4752528"/>
          </a:xfrm>
          <a:prstGeom prst="rect">
            <a:avLst/>
          </a:prstGeom>
        </p:spPr>
      </p:pic>
      <p:sp>
        <p:nvSpPr>
          <p:cNvPr id="5" name="4 Metin kutusu"/>
          <p:cNvSpPr txBox="1"/>
          <p:nvPr/>
        </p:nvSpPr>
        <p:spPr>
          <a:xfrm>
            <a:off x="1331640" y="2924944"/>
            <a:ext cx="6696744" cy="523220"/>
          </a:xfrm>
          <a:prstGeom prst="rect">
            <a:avLst/>
          </a:prstGeom>
          <a:noFill/>
        </p:spPr>
        <p:txBody>
          <a:bodyPr wrap="square" rtlCol="0">
            <a:spAutoFit/>
          </a:bodyPr>
          <a:lstStyle/>
          <a:p>
            <a:r>
              <a:rPr lang="tr-TR" sz="2800" dirty="0">
                <a:solidFill>
                  <a:schemeClr val="bg1"/>
                </a:solidFill>
              </a:rPr>
              <a:t>BENİ DİNLEDİĞİNİZ İÇİN  TEŞEKKÜR EDERİM.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1052736"/>
            <a:ext cx="7776864" cy="954107"/>
          </a:xfrm>
          <a:prstGeom prst="rect">
            <a:avLst/>
          </a:prstGeom>
        </p:spPr>
        <p:txBody>
          <a:bodyPr wrap="square">
            <a:spAutoFit/>
          </a:bodyPr>
          <a:lstStyle/>
          <a:p>
            <a:pPr algn="ctr"/>
            <a:r>
              <a:rPr lang="tr-TR" sz="2800" b="1" dirty="0">
                <a:solidFill>
                  <a:srgbClr val="FF0000"/>
                </a:solidFill>
              </a:rPr>
              <a:t>MESLEK SEÇİMİNDE DİKKAT</a:t>
            </a:r>
          </a:p>
          <a:p>
            <a:pPr algn="ctr"/>
            <a:r>
              <a:rPr lang="tr-TR" sz="2800" b="1" dirty="0">
                <a:solidFill>
                  <a:srgbClr val="FF0000"/>
                </a:solidFill>
              </a:rPr>
              <a:t>EDİLMESİ GEREKENLER?</a:t>
            </a:r>
          </a:p>
        </p:txBody>
      </p:sp>
      <p:sp>
        <p:nvSpPr>
          <p:cNvPr id="5" name="4 Dikdörtgen"/>
          <p:cNvSpPr/>
          <p:nvPr/>
        </p:nvSpPr>
        <p:spPr>
          <a:xfrm>
            <a:off x="395536" y="2276872"/>
            <a:ext cx="6840760" cy="3785652"/>
          </a:xfrm>
          <a:prstGeom prst="rect">
            <a:avLst/>
          </a:prstGeom>
        </p:spPr>
        <p:txBody>
          <a:bodyPr wrap="square">
            <a:spAutoFit/>
          </a:bodyPr>
          <a:lstStyle/>
          <a:p>
            <a:pPr marL="285750" indent="-285750">
              <a:buFont typeface="Wingdings" panose="05000000000000000000" pitchFamily="2" charset="2"/>
              <a:buChar char="q"/>
            </a:pPr>
            <a:r>
              <a:rPr lang="tr-TR" sz="2400" b="1" dirty="0"/>
              <a:t> Neleri Yapmaktan Hoşlanırım?</a:t>
            </a:r>
          </a:p>
          <a:p>
            <a:pPr marL="285750" indent="-285750">
              <a:buFont typeface="Wingdings" panose="05000000000000000000" pitchFamily="2" charset="2"/>
              <a:buChar char="q"/>
            </a:pPr>
            <a:r>
              <a:rPr lang="tr-TR" sz="2400" b="1" dirty="0"/>
              <a:t>Ben neler yapabilirim? Neler yapabiliyorum?</a:t>
            </a:r>
          </a:p>
          <a:p>
            <a:pPr marL="285750" indent="-285750">
              <a:buFont typeface="Wingdings" panose="05000000000000000000" pitchFamily="2" charset="2"/>
              <a:buChar char="q"/>
            </a:pPr>
            <a:r>
              <a:rPr lang="tr-TR" sz="2400" b="1" dirty="0"/>
              <a:t>İlgi duyduğum meslekler neler? Ve bu mesleklerin;</a:t>
            </a:r>
          </a:p>
          <a:p>
            <a:r>
              <a:rPr lang="tr-TR" sz="2400" b="1" dirty="0"/>
              <a:t>    - Çalışma Alanları neler?</a:t>
            </a:r>
          </a:p>
          <a:p>
            <a:r>
              <a:rPr lang="tr-TR" sz="2400" b="1" dirty="0"/>
              <a:t>    - Çalışma Koşulları neler?</a:t>
            </a:r>
          </a:p>
          <a:p>
            <a:r>
              <a:rPr lang="tr-TR" sz="2400" b="1" dirty="0"/>
              <a:t>    - Mesleğin gerektirdiği özellikler neler?</a:t>
            </a:r>
          </a:p>
          <a:p>
            <a:r>
              <a:rPr lang="tr-TR" sz="2400" b="1" dirty="0"/>
              <a:t>    - İş Bulma imkanları neler?</a:t>
            </a:r>
          </a:p>
          <a:p>
            <a:r>
              <a:rPr lang="tr-TR" sz="2400" b="1" dirty="0"/>
              <a:t>    - Kazancı ne kadar?</a:t>
            </a:r>
          </a:p>
          <a:p>
            <a:endParaRPr lang="tr-TR" sz="2400" b="1" dirty="0"/>
          </a:p>
          <a:p>
            <a:r>
              <a:rPr lang="tr-TR" sz="2400" b="1" dirty="0"/>
              <a:t>Gibi sorulara cevap bulmanız gerekmektedir.</a:t>
            </a:r>
          </a:p>
        </p:txBody>
      </p:sp>
      <p:pic>
        <p:nvPicPr>
          <p:cNvPr id="6" name="Resim 3"/>
          <p:cNvPicPr>
            <a:picLocks noChangeAspect="1"/>
          </p:cNvPicPr>
          <p:nvPr/>
        </p:nvPicPr>
        <p:blipFill>
          <a:blip r:embed="rId2" cstate="print"/>
          <a:stretch>
            <a:fillRect/>
          </a:stretch>
        </p:blipFill>
        <p:spPr>
          <a:xfrm>
            <a:off x="6702304" y="764704"/>
            <a:ext cx="2441696" cy="187912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2420888"/>
            <a:ext cx="8229600" cy="3356992"/>
          </a:xfrm>
        </p:spPr>
        <p:txBody>
          <a:bodyPr>
            <a:normAutofit/>
          </a:bodyPr>
          <a:lstStyle/>
          <a:p>
            <a:r>
              <a:rPr lang="tr-TR" sz="2400" b="1" dirty="0"/>
              <a:t>Seçtiğiniz Ağırlıklı Ders sisteminde veya alanda hangi dersler var? Bu sorunuza cevap bulmanız seçim yapmanızı kolaylaştıracaktır. Ayrıca 9. ve 10. sınıfta görmüş olduğunuz ders başarılarınız ve öğretmenlerinizin görüşleri alınarak alan seçimi yapılabilir. Özellikle başarılı olduğunuz derslere göre alanı seçmeniz ve meslek seçiminizi belirlemeniz gelecek adına sağlıklı sistem oluşturmanız adına faydalı olacaktır. </a:t>
            </a:r>
          </a:p>
          <a:p>
            <a:endParaRPr lang="tr-TR" sz="2400" dirty="0"/>
          </a:p>
        </p:txBody>
      </p:sp>
      <p:sp>
        <p:nvSpPr>
          <p:cNvPr id="4" name="3 Dikdörtgen"/>
          <p:cNvSpPr/>
          <p:nvPr/>
        </p:nvSpPr>
        <p:spPr>
          <a:xfrm>
            <a:off x="0" y="1124744"/>
            <a:ext cx="6765955" cy="523220"/>
          </a:xfrm>
          <a:prstGeom prst="rect">
            <a:avLst/>
          </a:prstGeom>
        </p:spPr>
        <p:txBody>
          <a:bodyPr wrap="none">
            <a:spAutoFit/>
          </a:bodyPr>
          <a:lstStyle/>
          <a:p>
            <a:pPr algn="ctr"/>
            <a:r>
              <a:rPr lang="tr-TR" sz="2800" b="1" dirty="0">
                <a:solidFill>
                  <a:srgbClr val="FF0000"/>
                </a:solidFill>
              </a:rPr>
              <a:t>SEÇTİĞİNİZ ALANIN DERS İÇERİKLERİ NELER?</a:t>
            </a:r>
          </a:p>
        </p:txBody>
      </p:sp>
      <p:pic>
        <p:nvPicPr>
          <p:cNvPr id="5" name="Resim 3"/>
          <p:cNvPicPr>
            <a:picLocks noChangeAspect="1"/>
          </p:cNvPicPr>
          <p:nvPr/>
        </p:nvPicPr>
        <p:blipFill>
          <a:blip r:embed="rId2" cstate="print"/>
          <a:stretch>
            <a:fillRect/>
          </a:stretch>
        </p:blipFill>
        <p:spPr>
          <a:xfrm>
            <a:off x="6702304" y="332656"/>
            <a:ext cx="2441696" cy="187912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844824"/>
            <a:ext cx="8229600" cy="4281339"/>
          </a:xfrm>
        </p:spPr>
        <p:txBody>
          <a:bodyPr>
            <a:normAutofit/>
          </a:bodyPr>
          <a:lstStyle/>
          <a:p>
            <a:r>
              <a:rPr lang="tr-TR" sz="2400" b="1" dirty="0"/>
              <a:t>GELECEKTE OKUMAK İSTEDİĞİNİZ MESLEK NE? GİDECEĞİNİZ ALAN DA ALACAĞINIZ DERSLER SİZLERİ BU MESLEĞE ULAŞTIRACAK MI?</a:t>
            </a:r>
          </a:p>
          <a:p>
            <a:pPr>
              <a:buNone/>
            </a:pPr>
            <a:endParaRPr lang="tr-TR" sz="2400" b="1" dirty="0"/>
          </a:p>
          <a:p>
            <a:pPr>
              <a:buNone/>
            </a:pPr>
            <a:endParaRPr lang="tr-TR" sz="2400" b="1" dirty="0"/>
          </a:p>
          <a:p>
            <a:r>
              <a:rPr lang="tr-TR" sz="2400" b="1" dirty="0"/>
              <a:t>Kendinize bu soruları sorduktan sonra alacağınız cevaplar ile seçtiğiniz ağırlıklı derslerin (alan seçimi) bir birine uyumlu mu sorusunu kendinize sorun. Eğer cevabınız evet ise sorun yok bölümünüzü doğru seçmişsiniz. Eğer hayır ise tekrar sorgulama yapmanız gerekebilir. </a:t>
            </a:r>
          </a:p>
          <a:p>
            <a:endParaRPr lang="tr-TR" sz="2400" dirty="0"/>
          </a:p>
        </p:txBody>
      </p:sp>
      <p:sp>
        <p:nvSpPr>
          <p:cNvPr id="4" name="3 Dikdörtgen"/>
          <p:cNvSpPr/>
          <p:nvPr/>
        </p:nvSpPr>
        <p:spPr>
          <a:xfrm>
            <a:off x="251520" y="692696"/>
            <a:ext cx="6912768" cy="954107"/>
          </a:xfrm>
          <a:prstGeom prst="rect">
            <a:avLst/>
          </a:prstGeom>
        </p:spPr>
        <p:txBody>
          <a:bodyPr wrap="square">
            <a:spAutoFit/>
          </a:bodyPr>
          <a:lstStyle/>
          <a:p>
            <a:pPr algn="ctr"/>
            <a:r>
              <a:rPr lang="tr-TR" sz="2800" b="1" dirty="0">
                <a:solidFill>
                  <a:srgbClr val="FF0000"/>
                </a:solidFill>
              </a:rPr>
              <a:t>SEÇTİĞİNİZ ALAN SİZLERİ İSTEDİĞİNİZ</a:t>
            </a:r>
          </a:p>
          <a:p>
            <a:pPr algn="ctr"/>
            <a:r>
              <a:rPr lang="tr-TR" sz="2800" b="1" dirty="0">
                <a:solidFill>
                  <a:srgbClr val="FF0000"/>
                </a:solidFill>
              </a:rPr>
              <a:t> MESLEĞE GÖTÜRECEK Mİ?</a:t>
            </a:r>
          </a:p>
        </p:txBody>
      </p:sp>
      <p:pic>
        <p:nvPicPr>
          <p:cNvPr id="5" name="Resim 3"/>
          <p:cNvPicPr>
            <a:picLocks noChangeAspect="1"/>
          </p:cNvPicPr>
          <p:nvPr/>
        </p:nvPicPr>
        <p:blipFill>
          <a:blip r:embed="rId2" cstate="print"/>
          <a:stretch>
            <a:fillRect/>
          </a:stretch>
        </p:blipFill>
        <p:spPr>
          <a:xfrm>
            <a:off x="6702304" y="0"/>
            <a:ext cx="2441696" cy="187912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2"/>
          <p:cNvPicPr>
            <a:picLocks noGrp="1" noChangeAspect="1"/>
          </p:cNvPicPr>
          <p:nvPr>
            <p:ph idx="1"/>
          </p:nvPr>
        </p:nvPicPr>
        <p:blipFill>
          <a:blip r:embed="rId2" cstate="print"/>
          <a:stretch>
            <a:fillRect/>
          </a:stretch>
        </p:blipFill>
        <p:spPr>
          <a:xfrm>
            <a:off x="971600" y="1772816"/>
            <a:ext cx="7838687" cy="4525963"/>
          </a:xfrm>
          <a:prstGeom prst="rect">
            <a:avLst/>
          </a:prstGeom>
        </p:spPr>
      </p:pic>
      <p:sp>
        <p:nvSpPr>
          <p:cNvPr id="6" name="Metin kutusu 7"/>
          <p:cNvSpPr txBox="1"/>
          <p:nvPr/>
        </p:nvSpPr>
        <p:spPr>
          <a:xfrm>
            <a:off x="2123728" y="1700808"/>
            <a:ext cx="2247722" cy="1384995"/>
          </a:xfrm>
          <a:prstGeom prst="rect">
            <a:avLst/>
          </a:prstGeom>
          <a:noFill/>
        </p:spPr>
        <p:txBody>
          <a:bodyPr wrap="square" rtlCol="0">
            <a:spAutoFit/>
          </a:bodyPr>
          <a:lstStyle/>
          <a:p>
            <a:pPr marL="514350" indent="-514350">
              <a:buFont typeface="Wingdings" panose="05000000000000000000" pitchFamily="2" charset="2"/>
              <a:buChar char="Ø"/>
            </a:pPr>
            <a:r>
              <a:rPr lang="tr-TR" sz="2800" b="1" dirty="0">
                <a:solidFill>
                  <a:srgbClr val="FF0000"/>
                </a:solidFill>
              </a:rPr>
              <a:t>FİZİK</a:t>
            </a:r>
          </a:p>
          <a:p>
            <a:pPr marL="514350" indent="-514350">
              <a:buFont typeface="Wingdings" panose="05000000000000000000" pitchFamily="2" charset="2"/>
              <a:buChar char="Ø"/>
            </a:pPr>
            <a:r>
              <a:rPr lang="tr-TR" sz="2800" b="1" dirty="0">
                <a:solidFill>
                  <a:srgbClr val="FF0000"/>
                </a:solidFill>
              </a:rPr>
              <a:t>KİMYA</a:t>
            </a:r>
          </a:p>
          <a:p>
            <a:pPr marL="514350" indent="-514350">
              <a:buFont typeface="Wingdings" panose="05000000000000000000" pitchFamily="2" charset="2"/>
              <a:buChar char="Ø"/>
            </a:pPr>
            <a:r>
              <a:rPr lang="tr-TR" sz="2800" b="1" dirty="0">
                <a:solidFill>
                  <a:srgbClr val="FF0000"/>
                </a:solidFill>
              </a:rPr>
              <a:t>BİYOLOJİ</a:t>
            </a:r>
          </a:p>
        </p:txBody>
      </p:sp>
      <p:sp>
        <p:nvSpPr>
          <p:cNvPr id="7" name="Metin kutusu 8"/>
          <p:cNvSpPr txBox="1"/>
          <p:nvPr/>
        </p:nvSpPr>
        <p:spPr>
          <a:xfrm>
            <a:off x="4572000" y="5013176"/>
            <a:ext cx="3384376" cy="523220"/>
          </a:xfrm>
          <a:prstGeom prst="rect">
            <a:avLst/>
          </a:prstGeom>
          <a:noFill/>
        </p:spPr>
        <p:txBody>
          <a:bodyPr wrap="square" rtlCol="0">
            <a:spAutoFit/>
          </a:bodyPr>
          <a:lstStyle/>
          <a:p>
            <a:pPr marL="514350" indent="-514350">
              <a:buFont typeface="Wingdings" panose="05000000000000000000" pitchFamily="2" charset="2"/>
              <a:buChar char="Ø"/>
            </a:pPr>
            <a:r>
              <a:rPr lang="tr-TR" sz="2800" b="1" dirty="0">
                <a:solidFill>
                  <a:srgbClr val="FF0000"/>
                </a:solidFill>
              </a:rPr>
              <a:t>MATEMATİK</a:t>
            </a:r>
          </a:p>
        </p:txBody>
      </p:sp>
      <p:pic>
        <p:nvPicPr>
          <p:cNvPr id="8" name="Resim 15"/>
          <p:cNvPicPr>
            <a:picLocks noChangeAspect="1"/>
          </p:cNvPicPr>
          <p:nvPr/>
        </p:nvPicPr>
        <p:blipFill>
          <a:blip r:embed="rId3" cstate="print"/>
          <a:stretch>
            <a:fillRect/>
          </a:stretch>
        </p:blipFill>
        <p:spPr>
          <a:xfrm>
            <a:off x="611560" y="188640"/>
            <a:ext cx="7776864" cy="1260706"/>
          </a:xfrm>
          <a:prstGeom prst="rect">
            <a:avLst/>
          </a:prstGeom>
        </p:spPr>
      </p:pic>
      <p:sp>
        <p:nvSpPr>
          <p:cNvPr id="9" name="8 Dikdörtgen"/>
          <p:cNvSpPr/>
          <p:nvPr/>
        </p:nvSpPr>
        <p:spPr>
          <a:xfrm>
            <a:off x="611560" y="476672"/>
            <a:ext cx="7632848" cy="584775"/>
          </a:xfrm>
          <a:prstGeom prst="rect">
            <a:avLst/>
          </a:prstGeom>
        </p:spPr>
        <p:txBody>
          <a:bodyPr wrap="square">
            <a:spAutoFit/>
          </a:bodyPr>
          <a:lstStyle/>
          <a:p>
            <a:pPr algn="ctr"/>
            <a:r>
              <a:rPr lang="tr-TR" sz="3200" b="1" dirty="0">
                <a:solidFill>
                  <a:srgbClr val="FF0000"/>
                </a:solidFill>
              </a:rPr>
              <a:t>SAYISAL AĞIRLIKLI DERSLER?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2"/>
          <p:cNvPicPr>
            <a:picLocks noGrp="1" noChangeAspect="1"/>
          </p:cNvPicPr>
          <p:nvPr>
            <p:ph idx="1"/>
          </p:nvPr>
        </p:nvPicPr>
        <p:blipFill>
          <a:blip r:embed="rId2" cstate="print"/>
          <a:stretch>
            <a:fillRect/>
          </a:stretch>
        </p:blipFill>
        <p:spPr>
          <a:xfrm>
            <a:off x="1026796" y="1656895"/>
            <a:ext cx="7217611" cy="4469268"/>
          </a:xfrm>
          <a:prstGeom prst="rect">
            <a:avLst/>
          </a:prstGeom>
        </p:spPr>
      </p:pic>
      <p:sp>
        <p:nvSpPr>
          <p:cNvPr id="6" name="5 Dikdörtgen"/>
          <p:cNvSpPr/>
          <p:nvPr/>
        </p:nvSpPr>
        <p:spPr>
          <a:xfrm>
            <a:off x="2051720" y="1556792"/>
            <a:ext cx="2664296" cy="1200329"/>
          </a:xfrm>
          <a:prstGeom prst="rect">
            <a:avLst/>
          </a:prstGeom>
        </p:spPr>
        <p:txBody>
          <a:bodyPr wrap="square">
            <a:spAutoFit/>
          </a:bodyPr>
          <a:lstStyle/>
          <a:p>
            <a:pPr marL="514350" indent="-514350">
              <a:buFont typeface="Wingdings" panose="05000000000000000000" pitchFamily="2" charset="2"/>
              <a:buChar char="Ø"/>
            </a:pPr>
            <a:r>
              <a:rPr lang="tr-TR" sz="2400" b="1" dirty="0">
                <a:solidFill>
                  <a:srgbClr val="FF0000"/>
                </a:solidFill>
              </a:rPr>
              <a:t>EDEBİYAT</a:t>
            </a:r>
          </a:p>
          <a:p>
            <a:pPr marL="514350" indent="-514350">
              <a:buFont typeface="Wingdings" panose="05000000000000000000" pitchFamily="2" charset="2"/>
              <a:buChar char="Ø"/>
            </a:pPr>
            <a:r>
              <a:rPr lang="tr-TR" sz="2400" b="1" dirty="0">
                <a:solidFill>
                  <a:srgbClr val="FF0000"/>
                </a:solidFill>
              </a:rPr>
              <a:t>TARİH</a:t>
            </a:r>
          </a:p>
          <a:p>
            <a:pPr marL="514350" indent="-514350">
              <a:buFont typeface="Wingdings" panose="05000000000000000000" pitchFamily="2" charset="2"/>
              <a:buChar char="Ø"/>
            </a:pPr>
            <a:r>
              <a:rPr lang="tr-TR" sz="2400" b="1" dirty="0">
                <a:solidFill>
                  <a:srgbClr val="FF0000"/>
                </a:solidFill>
              </a:rPr>
              <a:t>COĞRAFYA</a:t>
            </a:r>
          </a:p>
        </p:txBody>
      </p:sp>
      <p:sp>
        <p:nvSpPr>
          <p:cNvPr id="7" name="Metin kutusu 8"/>
          <p:cNvSpPr txBox="1"/>
          <p:nvPr/>
        </p:nvSpPr>
        <p:spPr>
          <a:xfrm>
            <a:off x="3923928" y="4797152"/>
            <a:ext cx="3096344" cy="523220"/>
          </a:xfrm>
          <a:prstGeom prst="rect">
            <a:avLst/>
          </a:prstGeom>
          <a:noFill/>
        </p:spPr>
        <p:txBody>
          <a:bodyPr wrap="square" rtlCol="0">
            <a:spAutoFit/>
          </a:bodyPr>
          <a:lstStyle/>
          <a:p>
            <a:pPr marL="514350" indent="-514350">
              <a:buFont typeface="Wingdings" panose="05000000000000000000" pitchFamily="2" charset="2"/>
              <a:buChar char="Ø"/>
            </a:pPr>
            <a:r>
              <a:rPr lang="tr-TR" sz="2800" b="1" dirty="0">
                <a:solidFill>
                  <a:srgbClr val="FF0000"/>
                </a:solidFill>
              </a:rPr>
              <a:t>MATEMATİK</a:t>
            </a:r>
          </a:p>
        </p:txBody>
      </p:sp>
      <p:pic>
        <p:nvPicPr>
          <p:cNvPr id="8" name="Resim 15"/>
          <p:cNvPicPr>
            <a:picLocks noChangeAspect="1"/>
          </p:cNvPicPr>
          <p:nvPr/>
        </p:nvPicPr>
        <p:blipFill>
          <a:blip r:embed="rId3" cstate="print"/>
          <a:stretch>
            <a:fillRect/>
          </a:stretch>
        </p:blipFill>
        <p:spPr>
          <a:xfrm>
            <a:off x="899592" y="0"/>
            <a:ext cx="7416824" cy="1260706"/>
          </a:xfrm>
          <a:prstGeom prst="rect">
            <a:avLst/>
          </a:prstGeom>
        </p:spPr>
      </p:pic>
      <p:sp>
        <p:nvSpPr>
          <p:cNvPr id="9" name="8 Dikdörtgen"/>
          <p:cNvSpPr/>
          <p:nvPr/>
        </p:nvSpPr>
        <p:spPr>
          <a:xfrm>
            <a:off x="1763688" y="332656"/>
            <a:ext cx="5576976" cy="523220"/>
          </a:xfrm>
          <a:prstGeom prst="rect">
            <a:avLst/>
          </a:prstGeom>
        </p:spPr>
        <p:txBody>
          <a:bodyPr wrap="none">
            <a:spAutoFit/>
          </a:bodyPr>
          <a:lstStyle/>
          <a:p>
            <a:pPr algn="ctr"/>
            <a:r>
              <a:rPr lang="tr-TR" sz="2800" b="1" dirty="0">
                <a:solidFill>
                  <a:srgbClr val="FF0000"/>
                </a:solidFill>
              </a:rPr>
              <a:t>EŞİT AĞIRLIKLI DERSLER HANGİLERİ?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2"/>
          <p:cNvPicPr>
            <a:picLocks noGrp="1" noChangeAspect="1"/>
          </p:cNvPicPr>
          <p:nvPr>
            <p:ph idx="1"/>
          </p:nvPr>
        </p:nvPicPr>
        <p:blipFill>
          <a:blip r:embed="rId2" cstate="print"/>
          <a:stretch>
            <a:fillRect/>
          </a:stretch>
        </p:blipFill>
        <p:spPr>
          <a:xfrm>
            <a:off x="899592" y="1628800"/>
            <a:ext cx="7128792" cy="4423304"/>
          </a:xfrm>
          <a:prstGeom prst="rect">
            <a:avLst/>
          </a:prstGeom>
        </p:spPr>
      </p:pic>
      <p:sp>
        <p:nvSpPr>
          <p:cNvPr id="6" name="5 Dikdörtgen"/>
          <p:cNvSpPr/>
          <p:nvPr/>
        </p:nvSpPr>
        <p:spPr>
          <a:xfrm>
            <a:off x="3275856" y="4365104"/>
            <a:ext cx="2213992" cy="1200329"/>
          </a:xfrm>
          <a:prstGeom prst="rect">
            <a:avLst/>
          </a:prstGeom>
        </p:spPr>
        <p:txBody>
          <a:bodyPr wrap="square">
            <a:spAutoFit/>
          </a:bodyPr>
          <a:lstStyle/>
          <a:p>
            <a:pPr marL="514350" indent="-514350">
              <a:buFont typeface="Wingdings" panose="05000000000000000000" pitchFamily="2" charset="2"/>
              <a:buChar char="Ø"/>
            </a:pPr>
            <a:r>
              <a:rPr lang="tr-TR" sz="2400" b="1" dirty="0">
                <a:solidFill>
                  <a:srgbClr val="FF0000"/>
                </a:solidFill>
              </a:rPr>
              <a:t>SOSYOLOJİ</a:t>
            </a:r>
          </a:p>
          <a:p>
            <a:pPr marL="514350" indent="-514350">
              <a:buFont typeface="Wingdings" panose="05000000000000000000" pitchFamily="2" charset="2"/>
              <a:buChar char="Ø"/>
            </a:pPr>
            <a:r>
              <a:rPr lang="tr-TR" sz="2400" b="1" dirty="0">
                <a:solidFill>
                  <a:srgbClr val="FF0000"/>
                </a:solidFill>
              </a:rPr>
              <a:t>MATIK</a:t>
            </a:r>
          </a:p>
          <a:p>
            <a:pPr marL="514350" indent="-514350">
              <a:buFont typeface="Wingdings" panose="05000000000000000000" pitchFamily="2" charset="2"/>
              <a:buChar char="Ø"/>
            </a:pPr>
            <a:r>
              <a:rPr lang="tr-TR" sz="2400" b="1" dirty="0">
                <a:solidFill>
                  <a:srgbClr val="FF0000"/>
                </a:solidFill>
              </a:rPr>
              <a:t>PSİKOLOJİ</a:t>
            </a:r>
          </a:p>
        </p:txBody>
      </p:sp>
      <p:sp>
        <p:nvSpPr>
          <p:cNvPr id="7" name="Metin kutusu 7"/>
          <p:cNvSpPr txBox="1"/>
          <p:nvPr/>
        </p:nvSpPr>
        <p:spPr>
          <a:xfrm>
            <a:off x="1835696" y="1628800"/>
            <a:ext cx="2448272" cy="1200329"/>
          </a:xfrm>
          <a:prstGeom prst="rect">
            <a:avLst/>
          </a:prstGeom>
          <a:noFill/>
        </p:spPr>
        <p:txBody>
          <a:bodyPr wrap="square" rtlCol="0">
            <a:spAutoFit/>
          </a:bodyPr>
          <a:lstStyle/>
          <a:p>
            <a:pPr marL="514350" indent="-514350">
              <a:buFont typeface="Wingdings" panose="05000000000000000000" pitchFamily="2" charset="2"/>
              <a:buChar char="Ø"/>
            </a:pPr>
            <a:r>
              <a:rPr lang="tr-TR" sz="2400" b="1" dirty="0">
                <a:solidFill>
                  <a:srgbClr val="FF0000"/>
                </a:solidFill>
              </a:rPr>
              <a:t>EDEBİYAT</a:t>
            </a:r>
          </a:p>
          <a:p>
            <a:pPr marL="514350" indent="-514350">
              <a:buFont typeface="Wingdings" panose="05000000000000000000" pitchFamily="2" charset="2"/>
              <a:buChar char="Ø"/>
            </a:pPr>
            <a:r>
              <a:rPr lang="tr-TR" sz="2400" b="1" dirty="0">
                <a:solidFill>
                  <a:srgbClr val="FF0000"/>
                </a:solidFill>
              </a:rPr>
              <a:t>TARİH</a:t>
            </a:r>
          </a:p>
          <a:p>
            <a:pPr marL="514350" indent="-514350">
              <a:buFont typeface="Wingdings" panose="05000000000000000000" pitchFamily="2" charset="2"/>
              <a:buChar char="Ø"/>
            </a:pPr>
            <a:r>
              <a:rPr lang="tr-TR" sz="2400" b="1" dirty="0">
                <a:solidFill>
                  <a:srgbClr val="FF0000"/>
                </a:solidFill>
              </a:rPr>
              <a:t>COĞRAFYA</a:t>
            </a:r>
          </a:p>
        </p:txBody>
      </p:sp>
      <p:pic>
        <p:nvPicPr>
          <p:cNvPr id="8" name="Resim 15"/>
          <p:cNvPicPr>
            <a:picLocks noChangeAspect="1"/>
          </p:cNvPicPr>
          <p:nvPr/>
        </p:nvPicPr>
        <p:blipFill>
          <a:blip r:embed="rId3" cstate="print"/>
          <a:stretch>
            <a:fillRect/>
          </a:stretch>
        </p:blipFill>
        <p:spPr>
          <a:xfrm>
            <a:off x="1043608" y="260648"/>
            <a:ext cx="7416824" cy="1080120"/>
          </a:xfrm>
          <a:prstGeom prst="rect">
            <a:avLst/>
          </a:prstGeom>
        </p:spPr>
      </p:pic>
      <p:sp>
        <p:nvSpPr>
          <p:cNvPr id="9" name="8 Dikdörtgen"/>
          <p:cNvSpPr/>
          <p:nvPr/>
        </p:nvSpPr>
        <p:spPr>
          <a:xfrm>
            <a:off x="2195736" y="548680"/>
            <a:ext cx="5866479" cy="523220"/>
          </a:xfrm>
          <a:prstGeom prst="rect">
            <a:avLst/>
          </a:prstGeom>
        </p:spPr>
        <p:txBody>
          <a:bodyPr wrap="none">
            <a:spAutoFit/>
          </a:bodyPr>
          <a:lstStyle/>
          <a:p>
            <a:pPr algn="ctr"/>
            <a:r>
              <a:rPr lang="tr-TR" sz="2800" b="1" dirty="0">
                <a:solidFill>
                  <a:srgbClr val="FF0000"/>
                </a:solidFill>
              </a:rPr>
              <a:t>SÖZEL AĞIRLIKLI DERSLER HANGİLERİ?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cstate="print"/>
          <a:stretch>
            <a:fillRect/>
          </a:stretch>
        </p:blipFill>
        <p:spPr>
          <a:xfrm>
            <a:off x="2123728" y="2564904"/>
            <a:ext cx="5258684" cy="4293096"/>
          </a:xfrm>
          <a:prstGeom prst="rect">
            <a:avLst/>
          </a:prstGeom>
        </p:spPr>
      </p:pic>
      <p:sp>
        <p:nvSpPr>
          <p:cNvPr id="7" name="6 Dikdörtgen"/>
          <p:cNvSpPr/>
          <p:nvPr/>
        </p:nvSpPr>
        <p:spPr>
          <a:xfrm>
            <a:off x="1115616" y="1700808"/>
            <a:ext cx="7056784" cy="830997"/>
          </a:xfrm>
          <a:prstGeom prst="rect">
            <a:avLst/>
          </a:prstGeom>
        </p:spPr>
        <p:txBody>
          <a:bodyPr wrap="square">
            <a:spAutoFit/>
          </a:bodyPr>
          <a:lstStyle/>
          <a:p>
            <a:pPr algn="ctr"/>
            <a:r>
              <a:rPr lang="tr-TR" sz="2400" b="1" dirty="0"/>
              <a:t>Yabacı Dil Ağırlıklı Dersler de ise İNGİLİZCE ağırlıklı</a:t>
            </a:r>
          </a:p>
          <a:p>
            <a:pPr algn="ctr"/>
            <a:r>
              <a:rPr lang="tr-TR" sz="2400" b="1" dirty="0"/>
              <a:t>Dersler verilmektedir.</a:t>
            </a:r>
          </a:p>
        </p:txBody>
      </p:sp>
      <p:pic>
        <p:nvPicPr>
          <p:cNvPr id="8" name="Resim 15"/>
          <p:cNvPicPr>
            <a:picLocks noChangeAspect="1"/>
          </p:cNvPicPr>
          <p:nvPr/>
        </p:nvPicPr>
        <p:blipFill>
          <a:blip r:embed="rId3" cstate="print"/>
          <a:stretch>
            <a:fillRect/>
          </a:stretch>
        </p:blipFill>
        <p:spPr>
          <a:xfrm>
            <a:off x="755576" y="332656"/>
            <a:ext cx="7920880" cy="1116690"/>
          </a:xfrm>
          <a:prstGeom prst="rect">
            <a:avLst/>
          </a:prstGeom>
        </p:spPr>
      </p:pic>
      <p:sp>
        <p:nvSpPr>
          <p:cNvPr id="9" name="8 Dikdörtgen"/>
          <p:cNvSpPr/>
          <p:nvPr/>
        </p:nvSpPr>
        <p:spPr>
          <a:xfrm>
            <a:off x="1115616" y="548680"/>
            <a:ext cx="7776864" cy="523220"/>
          </a:xfrm>
          <a:prstGeom prst="rect">
            <a:avLst/>
          </a:prstGeom>
        </p:spPr>
        <p:txBody>
          <a:bodyPr wrap="square">
            <a:spAutoFit/>
          </a:bodyPr>
          <a:lstStyle/>
          <a:p>
            <a:pPr lvl="0" algn="ctr"/>
            <a:r>
              <a:rPr lang="tr-TR" sz="2800" b="1" dirty="0">
                <a:solidFill>
                  <a:srgbClr val="FF0000"/>
                </a:solidFill>
              </a:rPr>
              <a:t>YABANCI DİL AĞIRLIKLI DERSLER HANGİLERİ?</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738</Words>
  <Application>Microsoft Office PowerPoint</Application>
  <PresentationFormat>Ekran Gösterisi (4:3)</PresentationFormat>
  <Paragraphs>172</Paragraphs>
  <Slides>22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22</vt:i4>
      </vt:variant>
    </vt:vector>
  </HeadingPairs>
  <TitlesOfParts>
    <vt:vector size="27" baseType="lpstr">
      <vt:lpstr>Algerian</vt:lpstr>
      <vt:lpstr>Arial</vt:lpstr>
      <vt:lpstr>Calibri</vt:lpstr>
      <vt:lpstr>Wingdings</vt:lpstr>
      <vt:lpstr>Ofis Teması</vt:lpstr>
      <vt:lpstr>HACI ŞERAFETTİN IŞIK  ANADOLU LİSESİ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PROF.DR.NECMETTİN ERBAKAN  ANADOLU İMAM HATİP LİSESİ</dc:title>
  <dc:creator>USER</dc:creator>
  <cp:lastModifiedBy>USER</cp:lastModifiedBy>
  <cp:revision>12</cp:revision>
  <dcterms:modified xsi:type="dcterms:W3CDTF">2025-02-25T08:41:54Z</dcterms:modified>
</cp:coreProperties>
</file>